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3"/>
  </p:notesMasterIdLst>
  <p:sldIdLst>
    <p:sldId id="256" r:id="rId2"/>
    <p:sldId id="262" r:id="rId3"/>
    <p:sldId id="259" r:id="rId4"/>
    <p:sldId id="260" r:id="rId5"/>
    <p:sldId id="261" r:id="rId6"/>
    <p:sldId id="263" r:id="rId7"/>
    <p:sldId id="264" r:id="rId8"/>
    <p:sldId id="265" r:id="rId9"/>
    <p:sldId id="278" r:id="rId10"/>
    <p:sldId id="279" r:id="rId11"/>
    <p:sldId id="271" r:id="rId12"/>
    <p:sldId id="266" r:id="rId13"/>
    <p:sldId id="267" r:id="rId14"/>
    <p:sldId id="268" r:id="rId15"/>
    <p:sldId id="269" r:id="rId16"/>
    <p:sldId id="270" r:id="rId17"/>
    <p:sldId id="272" r:id="rId18"/>
    <p:sldId id="273" r:id="rId19"/>
    <p:sldId id="274" r:id="rId20"/>
    <p:sldId id="275" r:id="rId21"/>
    <p:sldId id="281" r:id="rId22"/>
  </p:sldIdLst>
  <p:sldSz cx="9144000" cy="5143500" type="screen16x9"/>
  <p:notesSz cx="6858000" cy="9144000"/>
  <p:embeddedFontLst>
    <p:embeddedFont>
      <p:font typeface="Roboto" panose="020000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theme" Target="theme/theme1.xml"/></Relationships>
</file>

<file path=ppt/media/image1.png>
</file>

<file path=ppt/media/image10.jpg>
</file>

<file path=ppt/media/image11.jpg>
</file>

<file path=ppt/media/image12.jpg>
</file>

<file path=ppt/media/image13.jpg>
</file>

<file path=ppt/media/image14.jpg>
</file>

<file path=ppt/media/image15.png>
</file>

<file path=ppt/media/image16.jpg>
</file>

<file path=ppt/media/image17.png>
</file>

<file path=ppt/media/image18.jpg>
</file>

<file path=ppt/media/image19.jpg>
</file>

<file path=ppt/media/image2.png>
</file>

<file path=ppt/media/image3.jpg>
</file>

<file path=ppt/media/image4.jp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57488822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54288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fa4ea8511e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2fa4ea8511e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56274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fa4ea8511e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fa4ea8511e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8492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fa4ea8511e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fa4ea8511e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5213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0"/>
              </a:spcBef>
              <a:spcAft>
                <a:spcPts val="0"/>
              </a:spcAft>
              <a:buClr>
                <a:schemeClr val="lt1"/>
              </a:buClr>
              <a:buSzPts val="1400"/>
              <a:buChar char="○"/>
              <a:defRPr>
                <a:solidFill>
                  <a:schemeClr val="lt1"/>
                </a:solidFill>
              </a:defRPr>
            </a:lvl2pPr>
            <a:lvl3pPr marL="1371600" lvl="2" indent="-317500" algn="ctr">
              <a:spcBef>
                <a:spcPts val="0"/>
              </a:spcBef>
              <a:spcAft>
                <a:spcPts val="0"/>
              </a:spcAft>
              <a:buClr>
                <a:schemeClr val="lt1"/>
              </a:buClr>
              <a:buSzPts val="1400"/>
              <a:buChar char="■"/>
              <a:defRPr>
                <a:solidFill>
                  <a:schemeClr val="lt1"/>
                </a:solidFill>
              </a:defRPr>
            </a:lvl3pPr>
            <a:lvl4pPr marL="1828800" lvl="3" indent="-317500" algn="ctr">
              <a:spcBef>
                <a:spcPts val="0"/>
              </a:spcBef>
              <a:spcAft>
                <a:spcPts val="0"/>
              </a:spcAft>
              <a:buClr>
                <a:schemeClr val="lt1"/>
              </a:buClr>
              <a:buSzPts val="1400"/>
              <a:buChar char="●"/>
              <a:defRPr>
                <a:solidFill>
                  <a:schemeClr val="lt1"/>
                </a:solidFill>
              </a:defRPr>
            </a:lvl4pPr>
            <a:lvl5pPr marL="2286000" lvl="4" indent="-317500" algn="ctr">
              <a:spcBef>
                <a:spcPts val="0"/>
              </a:spcBef>
              <a:spcAft>
                <a:spcPts val="0"/>
              </a:spcAft>
              <a:buClr>
                <a:schemeClr val="lt1"/>
              </a:buClr>
              <a:buSzPts val="1400"/>
              <a:buChar char="○"/>
              <a:defRPr>
                <a:solidFill>
                  <a:schemeClr val="lt1"/>
                </a:solidFill>
              </a:defRPr>
            </a:lvl5pPr>
            <a:lvl6pPr marL="2743200" lvl="5" indent="-317500" algn="ctr">
              <a:spcBef>
                <a:spcPts val="0"/>
              </a:spcBef>
              <a:spcAft>
                <a:spcPts val="0"/>
              </a:spcAft>
              <a:buClr>
                <a:schemeClr val="lt1"/>
              </a:buClr>
              <a:buSzPts val="1400"/>
              <a:buChar char="■"/>
              <a:defRPr>
                <a:solidFill>
                  <a:schemeClr val="lt1"/>
                </a:solidFill>
              </a:defRPr>
            </a:lvl6pPr>
            <a:lvl7pPr marL="3200400" lvl="6" indent="-317500" algn="ctr">
              <a:spcBef>
                <a:spcPts val="0"/>
              </a:spcBef>
              <a:spcAft>
                <a:spcPts val="0"/>
              </a:spcAft>
              <a:buClr>
                <a:schemeClr val="lt1"/>
              </a:buClr>
              <a:buSzPts val="1400"/>
              <a:buChar char="●"/>
              <a:defRPr>
                <a:solidFill>
                  <a:schemeClr val="lt1"/>
                </a:solidFill>
              </a:defRPr>
            </a:lvl7pPr>
            <a:lvl8pPr marL="3657600" lvl="7" indent="-317500" algn="ctr">
              <a:spcBef>
                <a:spcPts val="0"/>
              </a:spcBef>
              <a:spcAft>
                <a:spcPts val="0"/>
              </a:spcAft>
              <a:buClr>
                <a:schemeClr val="lt1"/>
              </a:buClr>
              <a:buSzPts val="1400"/>
              <a:buChar char="○"/>
              <a:defRPr>
                <a:solidFill>
                  <a:schemeClr val="lt1"/>
                </a:solidFill>
              </a:defRPr>
            </a:lvl8pPr>
            <a:lvl9pPr marL="4114800" lvl="8" indent="-317500" algn="ctr">
              <a:spcBef>
                <a:spcPts val="0"/>
              </a:spcBef>
              <a:spcAft>
                <a:spcPts val="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hyperlink" Target="https://github.com/Varshini-kakade" TargetMode="Externa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598100" y="1445651"/>
            <a:ext cx="8222100" cy="116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GB" sz="1800" dirty="0">
                <a:latin typeface="Times New Roman" panose="02020603050405020304" pitchFamily="18" charset="0"/>
                <a:cs typeface="Times New Roman" panose="02020603050405020304" pitchFamily="18" charset="0"/>
              </a:rPr>
              <a:t> “</a:t>
            </a:r>
            <a:r>
              <a:rPr lang="en-GB" sz="1800" i="1" dirty="0">
                <a:latin typeface="Times New Roman" panose="02020603050405020304" pitchFamily="18" charset="0"/>
                <a:cs typeface="Times New Roman" panose="02020603050405020304" pitchFamily="18" charset="0"/>
              </a:rPr>
              <a:t>Veera – </a:t>
            </a:r>
            <a:r>
              <a:rPr lang="en-GB" sz="1800" dirty="0">
                <a:latin typeface="Times New Roman" panose="02020603050405020304" pitchFamily="18" charset="0"/>
                <a:cs typeface="Times New Roman" panose="02020603050405020304" pitchFamily="18" charset="0"/>
              </a:rPr>
              <a:t>Voice Assistant”</a:t>
            </a:r>
            <a:endParaRPr sz="18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SzPts val="990"/>
              <a:buNone/>
            </a:pPr>
            <a:r>
              <a:rPr lang="en-GB" sz="2880" dirty="0">
                <a:latin typeface="Times New Roman" panose="02020603050405020304" pitchFamily="18" charset="0"/>
                <a:cs typeface="Times New Roman" panose="02020603050405020304" pitchFamily="18" charset="0"/>
              </a:rPr>
              <a:t>                                   </a:t>
            </a:r>
            <a:endParaRPr sz="2880" dirty="0">
              <a:latin typeface="Times New Roman" panose="02020603050405020304" pitchFamily="18" charset="0"/>
              <a:cs typeface="Times New Roman" panose="02020603050405020304" pitchFamily="18" charset="0"/>
            </a:endParaRPr>
          </a:p>
        </p:txBody>
      </p:sp>
      <p:sp>
        <p:nvSpPr>
          <p:cNvPr id="86" name="Google Shape;86;p13"/>
          <p:cNvSpPr txBox="1">
            <a:spLocks noGrp="1"/>
          </p:cNvSpPr>
          <p:nvPr>
            <p:ph type="subTitle" idx="1"/>
          </p:nvPr>
        </p:nvSpPr>
        <p:spPr>
          <a:xfrm>
            <a:off x="598100" y="2715926"/>
            <a:ext cx="8222100" cy="2075400"/>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0"/>
              </a:spcAft>
              <a:buNone/>
            </a:pPr>
            <a:r>
              <a:rPr lang="en-GB" sz="4000" dirty="0">
                <a:latin typeface="Times New Roman" panose="02020603050405020304" pitchFamily="18" charset="0"/>
                <a:cs typeface="Times New Roman" panose="02020603050405020304" pitchFamily="18" charset="0"/>
              </a:rPr>
              <a:t>Presented By,</a:t>
            </a:r>
            <a:endParaRPr sz="40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sz="43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GB" sz="4300" dirty="0">
                <a:latin typeface="Times New Roman" panose="02020603050405020304" pitchFamily="18" charset="0"/>
                <a:cs typeface="Times New Roman" panose="02020603050405020304" pitchFamily="18" charset="0"/>
              </a:rPr>
              <a:t>Varshini </a:t>
            </a:r>
            <a:r>
              <a:rPr lang="en-GB" sz="4300" dirty="0" err="1">
                <a:latin typeface="Times New Roman" panose="02020603050405020304" pitchFamily="18" charset="0"/>
                <a:cs typeface="Times New Roman" panose="02020603050405020304" pitchFamily="18" charset="0"/>
              </a:rPr>
              <a:t>Kakade</a:t>
            </a:r>
            <a:r>
              <a:rPr lang="en-GB" sz="4300" dirty="0">
                <a:latin typeface="Times New Roman" panose="02020603050405020304" pitchFamily="18" charset="0"/>
                <a:cs typeface="Times New Roman" panose="02020603050405020304" pitchFamily="18" charset="0"/>
              </a:rPr>
              <a:t> S (4AI22CD060)</a:t>
            </a:r>
          </a:p>
          <a:p>
            <a:pPr marL="0" lvl="0" indent="0" algn="l" rtl="0">
              <a:spcBef>
                <a:spcPts val="0"/>
              </a:spcBef>
              <a:spcAft>
                <a:spcPts val="0"/>
              </a:spcAft>
              <a:buNone/>
            </a:pPr>
            <a:endParaRPr sz="43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GB" sz="4300" dirty="0" err="1">
                <a:latin typeface="Times New Roman" panose="02020603050405020304" pitchFamily="18" charset="0"/>
                <a:cs typeface="Times New Roman" panose="02020603050405020304" pitchFamily="18" charset="0"/>
              </a:rPr>
              <a:t>Vishruth</a:t>
            </a:r>
            <a:r>
              <a:rPr lang="en-GB" sz="4300" dirty="0">
                <a:latin typeface="Times New Roman" panose="02020603050405020304" pitchFamily="18" charset="0"/>
                <a:cs typeface="Times New Roman" panose="02020603050405020304" pitchFamily="18" charset="0"/>
              </a:rPr>
              <a:t> CS (4AI22CD061)</a:t>
            </a:r>
          </a:p>
          <a:p>
            <a:pPr marL="0" lvl="0" indent="0" algn="l" rtl="0">
              <a:spcBef>
                <a:spcPts val="0"/>
              </a:spcBef>
              <a:spcAft>
                <a:spcPts val="0"/>
              </a:spcAft>
              <a:buNone/>
            </a:pPr>
            <a:endParaRPr sz="43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GB" sz="4300" dirty="0">
                <a:latin typeface="Times New Roman" panose="02020603050405020304" pitchFamily="18" charset="0"/>
                <a:cs typeface="Times New Roman" panose="02020603050405020304" pitchFamily="18" charset="0"/>
              </a:rPr>
              <a:t>Vaishnavi CV (4AI22CD059)</a:t>
            </a:r>
          </a:p>
          <a:p>
            <a:pPr marL="0" lvl="0" indent="0" algn="l" rtl="0">
              <a:spcBef>
                <a:spcPts val="0"/>
              </a:spcBef>
              <a:spcAft>
                <a:spcPts val="0"/>
              </a:spcAft>
              <a:buNone/>
            </a:pPr>
            <a:r>
              <a:rPr lang="en-GB" sz="4300" dirty="0">
                <a:latin typeface="Times New Roman" panose="02020603050405020304" pitchFamily="18" charset="0"/>
                <a:cs typeface="Times New Roman" panose="02020603050405020304" pitchFamily="18" charset="0"/>
              </a:rPr>
              <a:t>  </a:t>
            </a:r>
            <a:endParaRPr sz="43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GB" sz="4300" dirty="0">
                <a:latin typeface="Times New Roman" panose="02020603050405020304" pitchFamily="18" charset="0"/>
                <a:cs typeface="Times New Roman" panose="02020603050405020304" pitchFamily="18" charset="0"/>
              </a:rPr>
              <a:t>Raghav Nayak (4AI22CD041)</a:t>
            </a:r>
            <a:endParaRPr sz="43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sz="43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GB" dirty="0">
                <a:latin typeface="Times New Roman" panose="02020603050405020304" pitchFamily="18" charset="0"/>
                <a:cs typeface="Times New Roman" panose="02020603050405020304" pitchFamily="18" charset="0"/>
              </a:rPr>
              <a:t>														</a:t>
            </a:r>
            <a:r>
              <a:rPr lang="en-GB" sz="6400" dirty="0">
                <a:latin typeface="Times New Roman" panose="02020603050405020304" pitchFamily="18" charset="0"/>
                <a:cs typeface="Times New Roman" panose="02020603050405020304" pitchFamily="18" charset="0"/>
              </a:rPr>
              <a:t>Under the Guidance of </a:t>
            </a:r>
            <a:endParaRPr sz="64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GB" sz="6400" dirty="0">
                <a:latin typeface="Times New Roman" panose="02020603050405020304" pitchFamily="18" charset="0"/>
                <a:cs typeface="Times New Roman" panose="02020603050405020304" pitchFamily="18" charset="0"/>
              </a:rPr>
              <a:t>														Prof.  Harshitha HD</a:t>
            </a:r>
            <a:endParaRPr sz="64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sz="2827" dirty="0">
              <a:latin typeface="Times New Roman" panose="02020603050405020304" pitchFamily="18" charset="0"/>
              <a:cs typeface="Times New Roman" panose="02020603050405020304" pitchFamily="18" charset="0"/>
            </a:endParaRPr>
          </a:p>
        </p:txBody>
      </p:sp>
      <p:pic>
        <p:nvPicPr>
          <p:cNvPr id="87" name="Google Shape;87;p13"/>
          <p:cNvPicPr preferRelativeResize="0"/>
          <p:nvPr/>
        </p:nvPicPr>
        <p:blipFill>
          <a:blip r:embed="rId3">
            <a:alphaModFix/>
          </a:blip>
          <a:stretch>
            <a:fillRect/>
          </a:stretch>
        </p:blipFill>
        <p:spPr>
          <a:xfrm>
            <a:off x="173750" y="64025"/>
            <a:ext cx="1352225" cy="1381625"/>
          </a:xfrm>
          <a:prstGeom prst="rect">
            <a:avLst/>
          </a:prstGeom>
          <a:noFill/>
          <a:ln>
            <a:noFill/>
          </a:ln>
        </p:spPr>
      </p:pic>
      <p:pic>
        <p:nvPicPr>
          <p:cNvPr id="88" name="Google Shape;88;p13"/>
          <p:cNvPicPr preferRelativeResize="0"/>
          <p:nvPr/>
        </p:nvPicPr>
        <p:blipFill>
          <a:blip r:embed="rId4">
            <a:alphaModFix/>
          </a:blip>
          <a:stretch>
            <a:fillRect/>
          </a:stretch>
        </p:blipFill>
        <p:spPr>
          <a:xfrm>
            <a:off x="7572184" y="-101910"/>
            <a:ext cx="1672366" cy="1622375"/>
          </a:xfrm>
          <a:prstGeom prst="rect">
            <a:avLst/>
          </a:prstGeom>
          <a:noFill/>
          <a:ln>
            <a:noFill/>
          </a:ln>
        </p:spPr>
      </p:pic>
      <p:sp>
        <p:nvSpPr>
          <p:cNvPr id="89" name="Google Shape;89;p13"/>
          <p:cNvSpPr txBox="1"/>
          <p:nvPr/>
        </p:nvSpPr>
        <p:spPr>
          <a:xfrm>
            <a:off x="1686050" y="213425"/>
            <a:ext cx="4972800" cy="100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800" b="1">
                <a:latin typeface="Roboto"/>
                <a:ea typeface="Roboto"/>
                <a:cs typeface="Roboto"/>
                <a:sym typeface="Roboto"/>
              </a:rPr>
              <a:t>Dept. of CS&amp;E ( DATA SCIENCE)</a:t>
            </a:r>
            <a:endParaRPr sz="1800" b="1">
              <a:latin typeface="Roboto"/>
              <a:ea typeface="Roboto"/>
              <a:cs typeface="Roboto"/>
              <a:sym typeface="Roboto"/>
            </a:endParaRPr>
          </a:p>
          <a:p>
            <a:pPr marL="0" lvl="0" indent="0" algn="ctr" rtl="0">
              <a:spcBef>
                <a:spcPts val="0"/>
              </a:spcBef>
              <a:spcAft>
                <a:spcPts val="0"/>
              </a:spcAft>
              <a:buNone/>
            </a:pPr>
            <a:r>
              <a:rPr lang="en-GB" sz="1800" b="1">
                <a:latin typeface="Roboto"/>
                <a:ea typeface="Roboto"/>
                <a:cs typeface="Roboto"/>
                <a:sym typeface="Roboto"/>
              </a:rPr>
              <a:t>Adichunchanagiri Institute of Technology</a:t>
            </a:r>
            <a:endParaRPr sz="1800" b="1">
              <a:latin typeface="Roboto"/>
              <a:ea typeface="Roboto"/>
              <a:cs typeface="Roboto"/>
              <a:sym typeface="Roboto"/>
            </a:endParaRPr>
          </a:p>
          <a:p>
            <a:pPr marL="0" lvl="0" indent="0" algn="ctr" rtl="0">
              <a:spcBef>
                <a:spcPts val="0"/>
              </a:spcBef>
              <a:spcAft>
                <a:spcPts val="0"/>
              </a:spcAft>
              <a:buNone/>
            </a:pPr>
            <a:r>
              <a:rPr lang="en-GB" sz="1800" b="1">
                <a:latin typeface="Roboto"/>
                <a:ea typeface="Roboto"/>
                <a:cs typeface="Roboto"/>
                <a:sym typeface="Roboto"/>
              </a:rPr>
              <a:t>Chikkamagaluru - 577102</a:t>
            </a:r>
            <a:endParaRPr sz="1800" b="1">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10D0C1C-28BA-F0D6-5705-2A3CA5208AC7}"/>
              </a:ext>
            </a:extLst>
          </p:cNvPr>
          <p:cNvSpPr>
            <a:spLocks noGrp="1"/>
          </p:cNvSpPr>
          <p:nvPr>
            <p:ph type="body" idx="1"/>
          </p:nvPr>
        </p:nvSpPr>
        <p:spPr>
          <a:xfrm>
            <a:off x="311700" y="0"/>
            <a:ext cx="8520600" cy="4718304"/>
          </a:xfrm>
        </p:spPr>
        <p:txBody>
          <a:bodyPr>
            <a:noAutofit/>
          </a:bodyPr>
          <a:lstStyle/>
          <a:p>
            <a:pPr marL="114300" indent="0">
              <a:buNone/>
            </a:pPr>
            <a:r>
              <a:rPr lang="en-IN" sz="1600" b="1" dirty="0">
                <a:latin typeface="Times New Roman" panose="02020603050405020304" pitchFamily="18" charset="0"/>
                <a:cs typeface="Times New Roman" panose="02020603050405020304" pitchFamily="18" charset="0"/>
              </a:rPr>
              <a:t># Function: Set Alarm</a:t>
            </a:r>
          </a:p>
          <a:p>
            <a:pPr marL="114300" indent="0">
              <a:buNone/>
            </a:pPr>
            <a:r>
              <a:rPr lang="en-IN" sz="1600" dirty="0">
                <a:latin typeface="Times New Roman" panose="02020603050405020304" pitchFamily="18" charset="0"/>
                <a:cs typeface="Times New Roman" panose="02020603050405020304" pitchFamily="18" charset="0"/>
              </a:rPr>
              <a:t>Define `</a:t>
            </a:r>
            <a:r>
              <a:rPr lang="en-IN" sz="1600" dirty="0" err="1">
                <a:latin typeface="Times New Roman" panose="02020603050405020304" pitchFamily="18" charset="0"/>
                <a:cs typeface="Times New Roman" panose="02020603050405020304" pitchFamily="18" charset="0"/>
              </a:rPr>
              <a:t>set_alarm</a:t>
            </a:r>
            <a:r>
              <a:rPr lang="en-IN" sz="1600" dirty="0">
                <a:latin typeface="Times New Roman" panose="02020603050405020304" pitchFamily="18" charset="0"/>
                <a:cs typeface="Times New Roman" panose="02020603050405020304" pitchFamily="18" charset="0"/>
              </a:rPr>
              <a:t>(</a:t>
            </a:r>
            <a:r>
              <a:rPr lang="en-IN" sz="1600" dirty="0" err="1">
                <a:latin typeface="Times New Roman" panose="02020603050405020304" pitchFamily="18" charset="0"/>
                <a:cs typeface="Times New Roman" panose="02020603050405020304" pitchFamily="18" charset="0"/>
              </a:rPr>
              <a:t>alarm_time</a:t>
            </a:r>
            <a:r>
              <a:rPr lang="en-IN" sz="1600" dirty="0">
                <a:latin typeface="Times New Roman" panose="02020603050405020304" pitchFamily="18" charset="0"/>
                <a:cs typeface="Times New Roman" panose="02020603050405020304" pitchFamily="18" charset="0"/>
              </a:rPr>
              <a:t>)`:    </a:t>
            </a:r>
          </a:p>
          <a:p>
            <a:pPr marL="114300" indent="0">
              <a:buNone/>
            </a:pPr>
            <a:r>
              <a:rPr lang="en-IN" sz="1600" dirty="0">
                <a:latin typeface="Times New Roman" panose="02020603050405020304" pitchFamily="18" charset="0"/>
                <a:cs typeface="Times New Roman" panose="02020603050405020304" pitchFamily="18" charset="0"/>
              </a:rPr>
              <a:t>        Parse and validate time input    </a:t>
            </a:r>
          </a:p>
          <a:p>
            <a:pPr marL="114300" indent="0">
              <a:buNone/>
            </a:pPr>
            <a:r>
              <a:rPr lang="en-IN" sz="1600" dirty="0">
                <a:latin typeface="Times New Roman" panose="02020603050405020304" pitchFamily="18" charset="0"/>
                <a:cs typeface="Times New Roman" panose="02020603050405020304" pitchFamily="18" charset="0"/>
              </a:rPr>
              <a:t>        Calculate alarm datetime   </a:t>
            </a:r>
          </a:p>
          <a:p>
            <a:pPr marL="114300" indent="0">
              <a:buNone/>
            </a:pPr>
            <a:r>
              <a:rPr lang="en-IN" sz="1600" dirty="0">
                <a:latin typeface="Times New Roman" panose="02020603050405020304" pitchFamily="18" charset="0"/>
                <a:cs typeface="Times New Roman" panose="02020603050405020304" pitchFamily="18" charset="0"/>
              </a:rPr>
              <a:t>        Wait until alarm time    </a:t>
            </a:r>
          </a:p>
          <a:p>
            <a:pPr marL="114300" indent="0">
              <a:buNone/>
            </a:pPr>
            <a:r>
              <a:rPr lang="en-IN" sz="1600" dirty="0">
                <a:latin typeface="Times New Roman" panose="02020603050405020304" pitchFamily="18" charset="0"/>
                <a:cs typeface="Times New Roman" panose="02020603050405020304" pitchFamily="18" charset="0"/>
              </a:rPr>
              <a:t>        Trigger notification, play sound, and speak message</a:t>
            </a:r>
          </a:p>
          <a:p>
            <a:pPr marL="114300" indent="0">
              <a:buNone/>
            </a:pPr>
            <a:endParaRPr lang="en-IN" sz="1600" dirty="0">
              <a:latin typeface="Times New Roman" panose="02020603050405020304" pitchFamily="18" charset="0"/>
              <a:cs typeface="Times New Roman" panose="02020603050405020304" pitchFamily="18" charset="0"/>
            </a:endParaRPr>
          </a:p>
          <a:p>
            <a:pPr marL="114300" indent="0">
              <a:buNone/>
            </a:pPr>
            <a:r>
              <a:rPr lang="en-IN" sz="1600" b="1" dirty="0">
                <a:latin typeface="Times New Roman" panose="02020603050405020304" pitchFamily="18" charset="0"/>
                <a:cs typeface="Times New Roman" panose="02020603050405020304" pitchFamily="18" charset="0"/>
              </a:rPr>
              <a:t># Function: Set Timer with Countdown</a:t>
            </a:r>
          </a:p>
          <a:p>
            <a:pPr marL="114300" indent="0">
              <a:buNone/>
            </a:pPr>
            <a:r>
              <a:rPr lang="en-IN" sz="1600" dirty="0">
                <a:latin typeface="Times New Roman" panose="02020603050405020304" pitchFamily="18" charset="0"/>
                <a:cs typeface="Times New Roman" panose="02020603050405020304" pitchFamily="18" charset="0"/>
              </a:rPr>
              <a:t>Define `</a:t>
            </a:r>
            <a:r>
              <a:rPr lang="en-IN" sz="1600" dirty="0" err="1">
                <a:latin typeface="Times New Roman" panose="02020603050405020304" pitchFamily="18" charset="0"/>
                <a:cs typeface="Times New Roman" panose="02020603050405020304" pitchFamily="18" charset="0"/>
              </a:rPr>
              <a:t>set_timer_with_countdown</a:t>
            </a:r>
            <a:r>
              <a:rPr lang="en-IN" sz="1600" dirty="0">
                <a:latin typeface="Times New Roman" panose="02020603050405020304" pitchFamily="18" charset="0"/>
                <a:cs typeface="Times New Roman" panose="02020603050405020304" pitchFamily="18" charset="0"/>
              </a:rPr>
              <a:t>(seconds)`:   </a:t>
            </a:r>
          </a:p>
          <a:p>
            <a:pPr marL="114300" indent="0">
              <a:buNone/>
            </a:pPr>
            <a:r>
              <a:rPr lang="en-IN" sz="1600" dirty="0">
                <a:latin typeface="Times New Roman" panose="02020603050405020304" pitchFamily="18" charset="0"/>
                <a:cs typeface="Times New Roman" panose="02020603050405020304" pitchFamily="18" charset="0"/>
              </a:rPr>
              <a:t>       Display countdown using </a:t>
            </a:r>
            <a:r>
              <a:rPr lang="en-IN" sz="1600" dirty="0" err="1">
                <a:latin typeface="Times New Roman" panose="02020603050405020304" pitchFamily="18" charset="0"/>
                <a:cs typeface="Times New Roman" panose="02020603050405020304" pitchFamily="18" charset="0"/>
              </a:rPr>
              <a:t>Tkinter</a:t>
            </a:r>
            <a:r>
              <a:rPr lang="en-IN" sz="1600" dirty="0">
                <a:latin typeface="Times New Roman" panose="02020603050405020304" pitchFamily="18" charset="0"/>
                <a:cs typeface="Times New Roman" panose="02020603050405020304" pitchFamily="18" charset="0"/>
              </a:rPr>
              <a:t>   </a:t>
            </a:r>
          </a:p>
          <a:p>
            <a:pPr marL="114300" indent="0">
              <a:buNone/>
            </a:pPr>
            <a:r>
              <a:rPr lang="en-IN" sz="1600" dirty="0">
                <a:latin typeface="Times New Roman" panose="02020603050405020304" pitchFamily="18" charset="0"/>
                <a:cs typeface="Times New Roman" panose="02020603050405020304" pitchFamily="18" charset="0"/>
              </a:rPr>
              <a:t>       Wait for timer to end    </a:t>
            </a:r>
          </a:p>
          <a:p>
            <a:pPr marL="114300" indent="0">
              <a:buNone/>
            </a:pPr>
            <a:r>
              <a:rPr lang="en-IN" sz="1600" dirty="0">
                <a:latin typeface="Times New Roman" panose="02020603050405020304" pitchFamily="18" charset="0"/>
                <a:cs typeface="Times New Roman" panose="02020603050405020304" pitchFamily="18" charset="0"/>
              </a:rPr>
              <a:t>       Trigger notification, play sound, and speak message</a:t>
            </a:r>
          </a:p>
          <a:p>
            <a:pPr marL="114300" indent="0">
              <a:buNone/>
            </a:pPr>
            <a:endParaRPr lang="en-IN" sz="1600" b="1" dirty="0">
              <a:latin typeface="Times New Roman" panose="02020603050405020304" pitchFamily="18" charset="0"/>
              <a:cs typeface="Times New Roman" panose="02020603050405020304" pitchFamily="18" charset="0"/>
            </a:endParaRPr>
          </a:p>
          <a:p>
            <a:pPr marL="114300" indent="0">
              <a:buNone/>
            </a:pPr>
            <a:r>
              <a:rPr lang="en-IN" sz="1600" b="1" dirty="0">
                <a:latin typeface="Times New Roman" panose="02020603050405020304" pitchFamily="18" charset="0"/>
                <a:cs typeface="Times New Roman" panose="02020603050405020304" pitchFamily="18" charset="0"/>
              </a:rPr>
              <a:t># Function: Shutdown Laptop</a:t>
            </a:r>
          </a:p>
          <a:p>
            <a:pPr marL="114300" indent="0">
              <a:buNone/>
            </a:pPr>
            <a:r>
              <a:rPr lang="en-IN" sz="1600" dirty="0">
                <a:latin typeface="Times New Roman" panose="02020603050405020304" pitchFamily="18" charset="0"/>
                <a:cs typeface="Times New Roman" panose="02020603050405020304" pitchFamily="18" charset="0"/>
              </a:rPr>
              <a:t>Define `</a:t>
            </a:r>
            <a:r>
              <a:rPr lang="en-IN" sz="1600" dirty="0" err="1">
                <a:latin typeface="Times New Roman" panose="02020603050405020304" pitchFamily="18" charset="0"/>
                <a:cs typeface="Times New Roman" panose="02020603050405020304" pitchFamily="18" charset="0"/>
              </a:rPr>
              <a:t>shutdown_laptop</a:t>
            </a:r>
            <a:r>
              <a:rPr lang="en-IN" sz="1600" dirty="0">
                <a:latin typeface="Times New Roman" panose="02020603050405020304" pitchFamily="18" charset="0"/>
                <a:cs typeface="Times New Roman" panose="02020603050405020304" pitchFamily="18" charset="0"/>
              </a:rPr>
              <a:t>()`: </a:t>
            </a:r>
          </a:p>
          <a:p>
            <a:pPr marL="114300" indent="0">
              <a:buNone/>
            </a:pPr>
            <a:r>
              <a:rPr lang="en-IN" sz="1600" dirty="0">
                <a:latin typeface="Times New Roman" panose="02020603050405020304" pitchFamily="18" charset="0"/>
                <a:cs typeface="Times New Roman" panose="02020603050405020304" pitchFamily="18" charset="0"/>
              </a:rPr>
              <a:t>       Speak shutdown message  </a:t>
            </a:r>
          </a:p>
          <a:p>
            <a:pPr marL="114300" indent="0">
              <a:buNone/>
            </a:pPr>
            <a:r>
              <a:rPr lang="en-IN" sz="1600" dirty="0">
                <a:latin typeface="Times New Roman" panose="02020603050405020304" pitchFamily="18" charset="0"/>
                <a:cs typeface="Times New Roman" panose="02020603050405020304" pitchFamily="18" charset="0"/>
              </a:rPr>
              <a:t>       Execute system shutdown command</a:t>
            </a:r>
          </a:p>
        </p:txBody>
      </p:sp>
      <p:pic>
        <p:nvPicPr>
          <p:cNvPr id="5" name="Picture 4">
            <a:extLst>
              <a:ext uri="{FF2B5EF4-FFF2-40B4-BE49-F238E27FC236}">
                <a16:creationId xmlns:a16="http://schemas.microsoft.com/office/drawing/2014/main" id="{54D2AEBF-FF1B-3D31-0FDB-D496C2ADB4D0}"/>
              </a:ext>
            </a:extLst>
          </p:cNvPr>
          <p:cNvPicPr>
            <a:picLocks noChangeAspect="1"/>
          </p:cNvPicPr>
          <p:nvPr/>
        </p:nvPicPr>
        <p:blipFill>
          <a:blip r:embed="rId2"/>
          <a:stretch>
            <a:fillRect/>
          </a:stretch>
        </p:blipFill>
        <p:spPr>
          <a:xfrm>
            <a:off x="5305096" y="141890"/>
            <a:ext cx="3527203" cy="3436882"/>
          </a:xfrm>
          <a:prstGeom prst="rect">
            <a:avLst/>
          </a:prstGeom>
          <a:ln>
            <a:noFill/>
          </a:ln>
          <a:effectLst>
            <a:softEdge rad="112500"/>
          </a:effectLst>
        </p:spPr>
      </p:pic>
    </p:spTree>
    <p:extLst>
      <p:ext uri="{BB962C8B-B14F-4D97-AF65-F5344CB8AC3E}">
        <p14:creationId xmlns:p14="http://schemas.microsoft.com/office/powerpoint/2010/main" val="7418286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13914-6282-FA35-2590-A8B84430DD9B}"/>
              </a:ext>
            </a:extLst>
          </p:cNvPr>
          <p:cNvSpPr>
            <a:spLocks noGrp="1"/>
          </p:cNvSpPr>
          <p:nvPr>
            <p:ph type="title"/>
          </p:nvPr>
        </p:nvSpPr>
        <p:spPr/>
        <p:txBody>
          <a:bodyPr>
            <a:normAutofit fontScale="90000"/>
          </a:bodyPr>
          <a:lstStyle/>
          <a:p>
            <a:r>
              <a:rPr lang="en-IN" dirty="0"/>
              <a:t>Result</a:t>
            </a:r>
          </a:p>
        </p:txBody>
      </p:sp>
      <p:sp>
        <p:nvSpPr>
          <p:cNvPr id="3" name="Text Placeholder 2">
            <a:extLst>
              <a:ext uri="{FF2B5EF4-FFF2-40B4-BE49-F238E27FC236}">
                <a16:creationId xmlns:a16="http://schemas.microsoft.com/office/drawing/2014/main" id="{A1467A27-6606-87F2-D85F-7917B4A0BFAE}"/>
              </a:ext>
            </a:extLst>
          </p:cNvPr>
          <p:cNvSpPr>
            <a:spLocks noGrp="1"/>
          </p:cNvSpPr>
          <p:nvPr>
            <p:ph type="body" idx="1"/>
          </p:nvPr>
        </p:nvSpPr>
        <p:spPr>
          <a:xfrm>
            <a:off x="148683" y="1017800"/>
            <a:ext cx="8088351" cy="974551"/>
          </a:xfrm>
        </p:spPr>
        <p:txBody>
          <a:bodyPr>
            <a:normAutofit fontScale="77500" lnSpcReduction="20000"/>
          </a:bodyPr>
          <a:lstStyle/>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19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1. Wake-Up Word Detection</a:t>
            </a:r>
          </a:p>
          <a:p>
            <a:pPr marL="742950" lvl="1" indent="-285750" algn="just" eaLnBrk="0" fontAlgn="base" hangingPunct="0">
              <a:lnSpc>
                <a:spcPct val="150000"/>
              </a:lnSpc>
              <a:spcBef>
                <a:spcPct val="0"/>
              </a:spcBef>
              <a:spcAft>
                <a:spcPct val="0"/>
              </a:spcAft>
              <a:buClrTx/>
              <a:buSzTx/>
              <a:buFont typeface="Arial" panose="020B0604020202020204" pitchFamily="34" charset="0"/>
              <a:buChar char="•"/>
            </a:pPr>
            <a:r>
              <a:rPr kumimoji="0" lang="en-US" altLang="en-US" sz="150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User Command:  "Hey Veera" </a:t>
            </a:r>
          </a:p>
          <a:p>
            <a:pPr marL="742950" lvl="1" indent="-285750" algn="just" eaLnBrk="0" fontAlgn="base" hangingPunct="0">
              <a:lnSpc>
                <a:spcPct val="150000"/>
              </a:lnSpc>
              <a:spcBef>
                <a:spcPct val="0"/>
              </a:spcBef>
              <a:spcAft>
                <a:spcPct val="0"/>
              </a:spcAft>
              <a:buClrTx/>
              <a:buSzTx/>
              <a:buFont typeface="Arial" panose="020B0604020202020204" pitchFamily="34" charset="0"/>
              <a:buChar char="•"/>
            </a:pPr>
            <a:r>
              <a:rPr kumimoji="0" lang="en-US" altLang="en-US" sz="150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Response Message:</a:t>
            </a:r>
            <a:r>
              <a:rPr lang="en-US" altLang="en-US" sz="1500" dirty="0">
                <a:solidFill>
                  <a:schemeClr val="bg2">
                    <a:lumMod val="50000"/>
                  </a:schemeClr>
                </a:solidFill>
                <a:latin typeface="Times New Roman" panose="02020603050405020304" pitchFamily="18" charset="0"/>
                <a:cs typeface="Times New Roman" panose="02020603050405020304" pitchFamily="18" charset="0"/>
              </a:rPr>
              <a:t> </a:t>
            </a:r>
            <a:r>
              <a:rPr kumimoji="0" lang="en-US" altLang="en-US" sz="150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“Listening…Say ‘Stop Veera’ to turn off” </a:t>
            </a:r>
          </a:p>
          <a:p>
            <a:pPr marL="285750" indent="-285750" eaLnBrk="0" fontAlgn="base" hangingPunct="0">
              <a:lnSpc>
                <a:spcPct val="100000"/>
              </a:lnSpc>
              <a:spcBef>
                <a:spcPct val="0"/>
              </a:spcBef>
              <a:spcAft>
                <a:spcPct val="0"/>
              </a:spcAft>
              <a:buClrTx/>
              <a:buSzTx/>
              <a:buFont typeface="Arial" panose="020B0604020202020204" pitchFamily="34" charset="0"/>
              <a:buChar char="•"/>
            </a:pPr>
            <a:endParaRPr kumimoji="0" lang="en-US" altLang="en-US"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endParaRPr lang="en-IN" dirty="0"/>
          </a:p>
        </p:txBody>
      </p:sp>
      <p:pic>
        <p:nvPicPr>
          <p:cNvPr id="14" name="Picture 13">
            <a:extLst>
              <a:ext uri="{FF2B5EF4-FFF2-40B4-BE49-F238E27FC236}">
                <a16:creationId xmlns:a16="http://schemas.microsoft.com/office/drawing/2014/main" id="{11528455-BA57-FC7C-B4A3-769BCE77612E}"/>
              </a:ext>
            </a:extLst>
          </p:cNvPr>
          <p:cNvPicPr>
            <a:picLocks noChangeAspect="1"/>
          </p:cNvPicPr>
          <p:nvPr/>
        </p:nvPicPr>
        <p:blipFill>
          <a:blip r:embed="rId2"/>
          <a:stretch>
            <a:fillRect/>
          </a:stretch>
        </p:blipFill>
        <p:spPr>
          <a:xfrm>
            <a:off x="520392" y="2053548"/>
            <a:ext cx="3895491" cy="2786876"/>
          </a:xfrm>
          <a:prstGeom prst="rect">
            <a:avLst/>
          </a:prstGeom>
        </p:spPr>
      </p:pic>
      <p:pic>
        <p:nvPicPr>
          <p:cNvPr id="16" name="Picture 15">
            <a:extLst>
              <a:ext uri="{FF2B5EF4-FFF2-40B4-BE49-F238E27FC236}">
                <a16:creationId xmlns:a16="http://schemas.microsoft.com/office/drawing/2014/main" id="{235EA90D-2389-6F49-FAAD-A4AD974A4894}"/>
              </a:ext>
            </a:extLst>
          </p:cNvPr>
          <p:cNvPicPr>
            <a:picLocks noChangeAspect="1"/>
          </p:cNvPicPr>
          <p:nvPr/>
        </p:nvPicPr>
        <p:blipFill>
          <a:blip r:embed="rId3"/>
          <a:stretch>
            <a:fillRect/>
          </a:stretch>
        </p:blipFill>
        <p:spPr>
          <a:xfrm>
            <a:off x="4936808" y="2053548"/>
            <a:ext cx="3895492" cy="2786876"/>
          </a:xfrm>
          <a:prstGeom prst="rect">
            <a:avLst/>
          </a:prstGeom>
        </p:spPr>
      </p:pic>
    </p:spTree>
    <p:extLst>
      <p:ext uri="{BB962C8B-B14F-4D97-AF65-F5344CB8AC3E}">
        <p14:creationId xmlns:p14="http://schemas.microsoft.com/office/powerpoint/2010/main" val="383394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5F11D60-D142-F134-21E9-E457DADF5AFB}"/>
              </a:ext>
            </a:extLst>
          </p:cNvPr>
          <p:cNvSpPr>
            <a:spLocks noGrp="1"/>
          </p:cNvSpPr>
          <p:nvPr>
            <p:ph type="body" idx="1"/>
          </p:nvPr>
        </p:nvSpPr>
        <p:spPr>
          <a:xfrm>
            <a:off x="311699" y="260195"/>
            <a:ext cx="8468028" cy="1657815"/>
          </a:xfrm>
        </p:spPr>
        <p:txBody>
          <a:bodyPr>
            <a:normAutofit/>
          </a:bodyPr>
          <a:lstStyle/>
          <a:p>
            <a:pPr marL="0" lvl="0" indent="0" algn="just">
              <a:lnSpc>
                <a:spcPct val="110000"/>
              </a:lnSpc>
              <a:spcAft>
                <a:spcPts val="800"/>
              </a:spcAft>
              <a:buNone/>
              <a:tabLst>
                <a:tab pos="457200" algn="l"/>
              </a:tabLst>
            </a:pPr>
            <a:r>
              <a:rPr lang="en-IN" sz="1600" b="1" kern="100" dirty="0">
                <a:effectLst/>
                <a:latin typeface="Times New Roman" panose="02020603050405020304" pitchFamily="18" charset="0"/>
                <a:ea typeface="Calibri" panose="020F0502020204030204" pitchFamily="34" charset="0"/>
                <a:cs typeface="Times New Roman" panose="02020603050405020304" pitchFamily="18" charset="0"/>
              </a:rPr>
              <a:t>2. Play Music or Videos</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a:t>
            </a:r>
          </a:p>
          <a:p>
            <a:pPr marL="742950" lvl="1" indent="-285750" algn="just">
              <a:lnSpc>
                <a:spcPct val="110000"/>
              </a:lnSpc>
              <a:spcAft>
                <a:spcPts val="800"/>
              </a:spcAft>
              <a:buSzPts val="1000"/>
              <a:buFont typeface="Courier New" panose="02070309020205020404" pitchFamily="49" charset="0"/>
              <a:buChar char="o"/>
              <a:tabLst>
                <a:tab pos="914400" algn="l"/>
              </a:tabLst>
            </a:pP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Redirects to YouTube to play the requested song or video using </a:t>
            </a:r>
            <a:r>
              <a:rPr lang="en-IN" kern="100" dirty="0" err="1">
                <a:effectLst/>
                <a:latin typeface="Times New Roman" panose="02020603050405020304" pitchFamily="18" charset="0"/>
                <a:ea typeface="Calibri" panose="020F0502020204030204" pitchFamily="34" charset="0"/>
                <a:cs typeface="Times New Roman" panose="02020603050405020304" pitchFamily="18" charset="0"/>
              </a:rPr>
              <a:t>pywhatkit</a:t>
            </a: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a:t>
            </a:r>
          </a:p>
          <a:p>
            <a:pPr marL="1200150" lvl="2" indent="-285750" algn="just">
              <a:lnSpc>
                <a:spcPct val="110000"/>
              </a:lnSpc>
              <a:spcAft>
                <a:spcPts val="800"/>
              </a:spcAft>
              <a:buSzPts val="1000"/>
              <a:buFont typeface="Arial" panose="020B0604020202020204" pitchFamily="34" charset="0"/>
              <a:buChar char="•"/>
              <a:tabLst>
                <a:tab pos="1371600" algn="l"/>
              </a:tabLst>
            </a:pP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User Command: "Play song [song name]/ Play video [name]“</a:t>
            </a:r>
          </a:p>
          <a:p>
            <a:pPr marL="1200150" lvl="2" indent="-285750" algn="just">
              <a:lnSpc>
                <a:spcPct val="110000"/>
              </a:lnSpc>
              <a:spcAft>
                <a:spcPts val="800"/>
              </a:spcAft>
              <a:buSzPts val="1000"/>
              <a:buFont typeface="Arial" panose="020B0604020202020204" pitchFamily="34" charset="0"/>
              <a:buChar char="•"/>
              <a:tabLst>
                <a:tab pos="1371600" algn="l"/>
              </a:tabLst>
            </a:pP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Response: “Playing [song] on </a:t>
            </a:r>
            <a:r>
              <a:rPr lang="en-IN" kern="100" dirty="0" err="1">
                <a:effectLst/>
                <a:latin typeface="Times New Roman" panose="02020603050405020304" pitchFamily="18" charset="0"/>
                <a:ea typeface="Calibri" panose="020F0502020204030204" pitchFamily="34" charset="0"/>
                <a:cs typeface="Times New Roman" panose="02020603050405020304" pitchFamily="18" charset="0"/>
              </a:rPr>
              <a:t>Youtube</a:t>
            </a: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a:t>
            </a:r>
          </a:p>
          <a:p>
            <a:pPr marL="914400" lvl="2" indent="0" algn="just">
              <a:lnSpc>
                <a:spcPct val="107000"/>
              </a:lnSpc>
              <a:spcAft>
                <a:spcPts val="800"/>
              </a:spcAft>
              <a:buSzPts val="1000"/>
              <a:buNone/>
              <a:tabLst>
                <a:tab pos="1371600" algn="l"/>
              </a:tabLst>
            </a:pP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7" name="Picture 6">
            <a:extLst>
              <a:ext uri="{FF2B5EF4-FFF2-40B4-BE49-F238E27FC236}">
                <a16:creationId xmlns:a16="http://schemas.microsoft.com/office/drawing/2014/main" id="{29F611F4-DB9E-1067-6D37-43944E788F1F}"/>
              </a:ext>
            </a:extLst>
          </p:cNvPr>
          <p:cNvPicPr>
            <a:picLocks noChangeAspect="1"/>
          </p:cNvPicPr>
          <p:nvPr/>
        </p:nvPicPr>
        <p:blipFill>
          <a:blip r:embed="rId2"/>
          <a:stretch>
            <a:fillRect/>
          </a:stretch>
        </p:blipFill>
        <p:spPr>
          <a:xfrm>
            <a:off x="404102" y="1992351"/>
            <a:ext cx="4026650" cy="2706030"/>
          </a:xfrm>
          <a:prstGeom prst="rect">
            <a:avLst/>
          </a:prstGeom>
        </p:spPr>
      </p:pic>
      <p:pic>
        <p:nvPicPr>
          <p:cNvPr id="9" name="Picture 8">
            <a:extLst>
              <a:ext uri="{FF2B5EF4-FFF2-40B4-BE49-F238E27FC236}">
                <a16:creationId xmlns:a16="http://schemas.microsoft.com/office/drawing/2014/main" id="{0E2B4C72-C561-0054-3E7D-83470E6FD09D}"/>
              </a:ext>
            </a:extLst>
          </p:cNvPr>
          <p:cNvPicPr>
            <a:picLocks noChangeAspect="1"/>
          </p:cNvPicPr>
          <p:nvPr/>
        </p:nvPicPr>
        <p:blipFill>
          <a:blip r:embed="rId3"/>
          <a:stretch>
            <a:fillRect/>
          </a:stretch>
        </p:blipFill>
        <p:spPr>
          <a:xfrm>
            <a:off x="4719367" y="1992352"/>
            <a:ext cx="4020531" cy="2706030"/>
          </a:xfrm>
          <a:prstGeom prst="rect">
            <a:avLst/>
          </a:prstGeom>
        </p:spPr>
      </p:pic>
    </p:spTree>
    <p:extLst>
      <p:ext uri="{BB962C8B-B14F-4D97-AF65-F5344CB8AC3E}">
        <p14:creationId xmlns:p14="http://schemas.microsoft.com/office/powerpoint/2010/main" val="11369337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9C8F772-CD03-4112-7CBA-7EEB6D79647F}"/>
              </a:ext>
            </a:extLst>
          </p:cNvPr>
          <p:cNvSpPr>
            <a:spLocks noGrp="1"/>
          </p:cNvSpPr>
          <p:nvPr>
            <p:ph type="body" idx="1"/>
          </p:nvPr>
        </p:nvSpPr>
        <p:spPr>
          <a:xfrm>
            <a:off x="311700" y="245327"/>
            <a:ext cx="8520600" cy="1769327"/>
          </a:xfrm>
        </p:spPr>
        <p:txBody>
          <a:bodyPr/>
          <a:lstStyle/>
          <a:p>
            <a:pPr marL="0" lvl="0" indent="0" algn="just">
              <a:lnSpc>
                <a:spcPct val="107000"/>
              </a:lnSpc>
              <a:spcAft>
                <a:spcPts val="800"/>
              </a:spcAft>
              <a:buNone/>
              <a:tabLst>
                <a:tab pos="457200" algn="l"/>
              </a:tabLst>
            </a:pPr>
            <a:r>
              <a:rPr lang="en-IN" sz="1600" b="1" kern="100" dirty="0">
                <a:effectLst/>
                <a:latin typeface="Times New Roman" panose="02020603050405020304" pitchFamily="18" charset="0"/>
                <a:ea typeface="Calibri" panose="020F0502020204030204" pitchFamily="34" charset="0"/>
                <a:cs typeface="Times New Roman" panose="02020603050405020304" pitchFamily="18" charset="0"/>
              </a:rPr>
              <a:t>3. Set Alarms</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SzPts val="1000"/>
              <a:buFont typeface="Courier New" panose="02070309020205020404" pitchFamily="49" charset="0"/>
              <a:buChar char="o"/>
              <a:tabLst>
                <a:tab pos="914400" algn="l"/>
              </a:tabLst>
            </a:pP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Users can specify a time in the HH: MM format to set an alarm.</a:t>
            </a:r>
            <a:endParaRPr lang="en-IN" kern="100"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gn="just">
              <a:lnSpc>
                <a:spcPct val="107000"/>
              </a:lnSpc>
              <a:spcAft>
                <a:spcPts val="800"/>
              </a:spcAft>
              <a:buSzPts val="1000"/>
              <a:buFont typeface="Wingdings" panose="05000000000000000000" pitchFamily="2" charset="2"/>
              <a:buChar char=""/>
              <a:tabLst>
                <a:tab pos="1371600" algn="l"/>
              </a:tabLst>
            </a:pP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User Command: “ Set alarm for </a:t>
            </a:r>
            <a:r>
              <a:rPr lang="en-IN" kern="100" dirty="0">
                <a:latin typeface="Times New Roman" panose="02020603050405020304" pitchFamily="18" charset="0"/>
                <a:ea typeface="Calibri" panose="020F0502020204030204" pitchFamily="34" charset="0"/>
                <a:cs typeface="Times New Roman" panose="02020603050405020304" pitchFamily="18" charset="0"/>
              </a:rPr>
              <a:t>11</a:t>
            </a: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:30."</a:t>
            </a:r>
            <a:endParaRPr lang="en-IN" kern="100"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gn="just">
              <a:lnSpc>
                <a:spcPct val="107000"/>
              </a:lnSpc>
              <a:spcAft>
                <a:spcPts val="800"/>
              </a:spcAft>
              <a:buSzPts val="1000"/>
              <a:buFont typeface="Wingdings" panose="05000000000000000000" pitchFamily="2" charset="2"/>
              <a:buChar char=""/>
              <a:tabLst>
                <a:tab pos="1371600" algn="l"/>
              </a:tabLst>
            </a:pPr>
            <a:r>
              <a:rPr lang="en-IN" kern="100" dirty="0">
                <a:latin typeface="Times New Roman" panose="02020603050405020304" pitchFamily="18" charset="0"/>
                <a:ea typeface="Calibri" panose="020F0502020204030204" pitchFamily="34" charset="0"/>
                <a:cs typeface="Times New Roman" panose="02020603050405020304" pitchFamily="18" charset="0"/>
              </a:rPr>
              <a:t>Response: “ Alarm set for 11:30.”</a:t>
            </a:r>
            <a:endParaRPr lang="en-IN" dirty="0"/>
          </a:p>
        </p:txBody>
      </p:sp>
      <p:pic>
        <p:nvPicPr>
          <p:cNvPr id="5" name="Picture 4">
            <a:extLst>
              <a:ext uri="{FF2B5EF4-FFF2-40B4-BE49-F238E27FC236}">
                <a16:creationId xmlns:a16="http://schemas.microsoft.com/office/drawing/2014/main" id="{8E4EFF56-4DD2-BD15-E72A-3358E0CE7423}"/>
              </a:ext>
            </a:extLst>
          </p:cNvPr>
          <p:cNvPicPr>
            <a:picLocks noChangeAspect="1"/>
          </p:cNvPicPr>
          <p:nvPr/>
        </p:nvPicPr>
        <p:blipFill>
          <a:blip r:embed="rId2"/>
          <a:stretch>
            <a:fillRect/>
          </a:stretch>
        </p:blipFill>
        <p:spPr>
          <a:xfrm>
            <a:off x="499481" y="2237213"/>
            <a:ext cx="3969834" cy="2571750"/>
          </a:xfrm>
          <a:prstGeom prst="rect">
            <a:avLst/>
          </a:prstGeom>
        </p:spPr>
      </p:pic>
      <p:pic>
        <p:nvPicPr>
          <p:cNvPr id="7" name="Picture 6">
            <a:extLst>
              <a:ext uri="{FF2B5EF4-FFF2-40B4-BE49-F238E27FC236}">
                <a16:creationId xmlns:a16="http://schemas.microsoft.com/office/drawing/2014/main" id="{70BB7866-4774-92B0-2DAF-5ADCE2D0559E}"/>
              </a:ext>
            </a:extLst>
          </p:cNvPr>
          <p:cNvPicPr>
            <a:picLocks noChangeAspect="1"/>
          </p:cNvPicPr>
          <p:nvPr/>
        </p:nvPicPr>
        <p:blipFill>
          <a:blip r:embed="rId3"/>
          <a:stretch>
            <a:fillRect/>
          </a:stretch>
        </p:blipFill>
        <p:spPr>
          <a:xfrm>
            <a:off x="4674684" y="2237213"/>
            <a:ext cx="3969835" cy="2571751"/>
          </a:xfrm>
          <a:prstGeom prst="rect">
            <a:avLst/>
          </a:prstGeom>
        </p:spPr>
      </p:pic>
    </p:spTree>
    <p:extLst>
      <p:ext uri="{BB962C8B-B14F-4D97-AF65-F5344CB8AC3E}">
        <p14:creationId xmlns:p14="http://schemas.microsoft.com/office/powerpoint/2010/main" val="30150918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238975-3DA5-1167-C1CF-5BCDBA0D1938}"/>
              </a:ext>
            </a:extLst>
          </p:cNvPr>
          <p:cNvSpPr>
            <a:spLocks noGrp="1"/>
          </p:cNvSpPr>
          <p:nvPr>
            <p:ph type="body" idx="1"/>
          </p:nvPr>
        </p:nvSpPr>
        <p:spPr>
          <a:xfrm>
            <a:off x="311700" y="156118"/>
            <a:ext cx="8520600" cy="1442224"/>
          </a:xfrm>
        </p:spPr>
        <p:txBody>
          <a:bodyPr>
            <a:noAutofit/>
          </a:bodyPr>
          <a:lstStyle/>
          <a:p>
            <a:pPr marL="0" lvl="0" indent="0" algn="just">
              <a:lnSpc>
                <a:spcPct val="107000"/>
              </a:lnSpc>
              <a:spcAft>
                <a:spcPts val="800"/>
              </a:spcAft>
              <a:buNone/>
              <a:tabLst>
                <a:tab pos="457200" algn="l"/>
              </a:tabLst>
            </a:pPr>
            <a:r>
              <a:rPr lang="en-IN" sz="1600" b="1" kern="100" dirty="0">
                <a:effectLst/>
                <a:latin typeface="Times New Roman" panose="02020603050405020304" pitchFamily="18" charset="0"/>
                <a:ea typeface="Calibri" panose="020F0502020204030204" pitchFamily="34" charset="0"/>
                <a:cs typeface="Times New Roman" panose="02020603050405020304" pitchFamily="18" charset="0"/>
              </a:rPr>
              <a:t>4. Set Timers</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a:t>
            </a:r>
          </a:p>
          <a:p>
            <a:pPr marL="742950" lvl="1" indent="-285750" algn="just">
              <a:lnSpc>
                <a:spcPct val="107000"/>
              </a:lnSpc>
              <a:spcAft>
                <a:spcPts val="800"/>
              </a:spcAft>
              <a:buSzPts val="1000"/>
              <a:buFont typeface="Courier New" panose="02070309020205020404" pitchFamily="49" charset="0"/>
              <a:buChar char="o"/>
              <a:tabLst>
                <a:tab pos="914400" algn="l"/>
              </a:tabLst>
            </a:pP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Allows users to set a countdown timer for a specific duration in seconds.</a:t>
            </a:r>
          </a:p>
          <a:p>
            <a:pPr marL="1143000" lvl="2" indent="-228600" algn="just">
              <a:lnSpc>
                <a:spcPct val="107000"/>
              </a:lnSpc>
              <a:spcAft>
                <a:spcPts val="800"/>
              </a:spcAft>
              <a:buSzPts val="1000"/>
              <a:buFont typeface="Wingdings" panose="05000000000000000000" pitchFamily="2" charset="2"/>
              <a:buChar char=""/>
              <a:tabLst>
                <a:tab pos="1371600" algn="l"/>
              </a:tabLst>
            </a:pP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User Command: “Set timer for 15 seconds."</a:t>
            </a:r>
          </a:p>
          <a:p>
            <a:pPr marL="1143000" lvl="2" indent="-228600" algn="just">
              <a:lnSpc>
                <a:spcPct val="107000"/>
              </a:lnSpc>
              <a:spcAft>
                <a:spcPts val="800"/>
              </a:spcAft>
              <a:buSzPts val="1000"/>
              <a:buFont typeface="Wingdings" panose="05000000000000000000" pitchFamily="2" charset="2"/>
              <a:buChar char=""/>
              <a:tabLst>
                <a:tab pos="1371600" algn="l"/>
              </a:tabLst>
            </a:pPr>
            <a:r>
              <a:rPr lang="en-IN" kern="100" dirty="0">
                <a:latin typeface="Times New Roman" panose="02020603050405020304" pitchFamily="18" charset="0"/>
                <a:ea typeface="Calibri" panose="020F0502020204030204" pitchFamily="34" charset="0"/>
                <a:cs typeface="Times New Roman" panose="02020603050405020304" pitchFamily="18" charset="0"/>
              </a:rPr>
              <a:t>Response: “Timer set for 15 seconds.”</a:t>
            </a:r>
            <a:endParaRPr lang="en-IN"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IN" sz="14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3E6E6D37-B5F4-5CEE-DBE2-F60597A8795E}"/>
              </a:ext>
            </a:extLst>
          </p:cNvPr>
          <p:cNvPicPr>
            <a:picLocks noChangeAspect="1"/>
          </p:cNvPicPr>
          <p:nvPr/>
        </p:nvPicPr>
        <p:blipFill>
          <a:blip r:embed="rId2"/>
          <a:stretch>
            <a:fillRect/>
          </a:stretch>
        </p:blipFill>
        <p:spPr>
          <a:xfrm>
            <a:off x="4818683" y="2474642"/>
            <a:ext cx="4236107" cy="2141034"/>
          </a:xfrm>
          <a:prstGeom prst="rect">
            <a:avLst/>
          </a:prstGeom>
        </p:spPr>
      </p:pic>
      <p:pic>
        <p:nvPicPr>
          <p:cNvPr id="7" name="Picture 6">
            <a:extLst>
              <a:ext uri="{FF2B5EF4-FFF2-40B4-BE49-F238E27FC236}">
                <a16:creationId xmlns:a16="http://schemas.microsoft.com/office/drawing/2014/main" id="{9F93829E-1B8C-1877-E63D-8342FC6FCD2F}"/>
              </a:ext>
            </a:extLst>
          </p:cNvPr>
          <p:cNvPicPr>
            <a:picLocks noChangeAspect="1"/>
          </p:cNvPicPr>
          <p:nvPr/>
        </p:nvPicPr>
        <p:blipFill>
          <a:blip r:embed="rId3"/>
          <a:stretch>
            <a:fillRect/>
          </a:stretch>
        </p:blipFill>
        <p:spPr>
          <a:xfrm>
            <a:off x="255665" y="2474642"/>
            <a:ext cx="4420414" cy="2141034"/>
          </a:xfrm>
          <a:prstGeom prst="rect">
            <a:avLst/>
          </a:prstGeom>
        </p:spPr>
      </p:pic>
    </p:spTree>
    <p:extLst>
      <p:ext uri="{BB962C8B-B14F-4D97-AF65-F5344CB8AC3E}">
        <p14:creationId xmlns:p14="http://schemas.microsoft.com/office/powerpoint/2010/main" val="32473109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CFAF11C-CAF6-82AD-3C29-E0E6CA9E251A}"/>
              </a:ext>
            </a:extLst>
          </p:cNvPr>
          <p:cNvSpPr>
            <a:spLocks noGrp="1"/>
          </p:cNvSpPr>
          <p:nvPr>
            <p:ph type="body" idx="1"/>
          </p:nvPr>
        </p:nvSpPr>
        <p:spPr>
          <a:xfrm>
            <a:off x="311700" y="185855"/>
            <a:ext cx="8520600" cy="1553736"/>
          </a:xfrm>
        </p:spPr>
        <p:txBody>
          <a:bodyPr/>
          <a:lstStyle/>
          <a:p>
            <a:pPr marL="0" lvl="0" indent="0" algn="just">
              <a:lnSpc>
                <a:spcPct val="107000"/>
              </a:lnSpc>
              <a:spcAft>
                <a:spcPts val="800"/>
              </a:spcAft>
              <a:buNone/>
              <a:tabLst>
                <a:tab pos="457200" algn="l"/>
              </a:tabLst>
            </a:pPr>
            <a:r>
              <a:rPr lang="en-IN" sz="1600" b="1" kern="100" dirty="0">
                <a:effectLst/>
                <a:latin typeface="Times New Roman" panose="02020603050405020304" pitchFamily="18" charset="0"/>
                <a:ea typeface="Calibri" panose="020F0502020204030204" pitchFamily="34" charset="0"/>
                <a:cs typeface="Times New Roman" panose="02020603050405020304" pitchFamily="18" charset="0"/>
              </a:rPr>
              <a:t>5. System Shutdown</a:t>
            </a:r>
            <a:r>
              <a:rPr lang="en-IN" sz="1600" kern="100" dirty="0">
                <a:effectLst/>
                <a:latin typeface="Times New Roman" panose="02020603050405020304" pitchFamily="18" charset="0"/>
                <a:ea typeface="Calibri" panose="020F0502020204030204" pitchFamily="34" charset="0"/>
                <a:cs typeface="Times New Roman" panose="02020603050405020304" pitchFamily="18" charset="0"/>
              </a:rPr>
              <a:t>:</a:t>
            </a:r>
          </a:p>
          <a:p>
            <a:pPr marL="742950" lvl="1" indent="-285750" algn="just">
              <a:lnSpc>
                <a:spcPct val="107000"/>
              </a:lnSpc>
              <a:spcAft>
                <a:spcPts val="800"/>
              </a:spcAft>
              <a:buSzPts val="1000"/>
              <a:buFont typeface="Courier New" panose="02070309020205020404" pitchFamily="49" charset="0"/>
              <a:buChar char="o"/>
              <a:tabLst>
                <a:tab pos="914400" algn="l"/>
              </a:tabLst>
            </a:pP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Executes a system command to shut down the laptop.</a:t>
            </a:r>
          </a:p>
          <a:p>
            <a:pPr marL="1143000" lvl="2" indent="-228600" algn="just">
              <a:lnSpc>
                <a:spcPct val="107000"/>
              </a:lnSpc>
              <a:spcAft>
                <a:spcPts val="800"/>
              </a:spcAft>
              <a:buSzPts val="1000"/>
              <a:buFont typeface="Wingdings" panose="05000000000000000000" pitchFamily="2" charset="2"/>
              <a:buChar char=""/>
              <a:tabLst>
                <a:tab pos="1371600" algn="l"/>
              </a:tabLst>
            </a:pP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User Command: “</a:t>
            </a:r>
            <a:r>
              <a:rPr lang="en-IN" kern="100" dirty="0">
                <a:latin typeface="Times New Roman" panose="02020603050405020304" pitchFamily="18" charset="0"/>
                <a:ea typeface="Calibri" panose="020F0502020204030204" pitchFamily="34" charset="0"/>
                <a:cs typeface="Times New Roman" panose="02020603050405020304" pitchFamily="18" charset="0"/>
              </a:rPr>
              <a:t>S</a:t>
            </a: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hut down.“</a:t>
            </a:r>
          </a:p>
          <a:p>
            <a:pPr marL="1143000" lvl="2" indent="-228600" algn="just">
              <a:lnSpc>
                <a:spcPct val="107000"/>
              </a:lnSpc>
              <a:spcAft>
                <a:spcPts val="800"/>
              </a:spcAft>
              <a:buSzPts val="1000"/>
              <a:buFont typeface="Wingdings" panose="05000000000000000000" pitchFamily="2" charset="2"/>
              <a:buChar char=""/>
              <a:tabLst>
                <a:tab pos="1371600" algn="l"/>
              </a:tabLst>
            </a:pPr>
            <a:r>
              <a:rPr lang="en-IN" kern="100" dirty="0">
                <a:latin typeface="Times New Roman" panose="02020603050405020304" pitchFamily="18" charset="0"/>
                <a:ea typeface="Calibri" panose="020F0502020204030204" pitchFamily="34" charset="0"/>
                <a:cs typeface="Times New Roman" panose="02020603050405020304" pitchFamily="18" charset="0"/>
              </a:rPr>
              <a:t>Response: “ Shutting down the laptop.”</a:t>
            </a:r>
            <a:endParaRPr lang="en-IN" kern="1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6" name="Picture 5">
            <a:extLst>
              <a:ext uri="{FF2B5EF4-FFF2-40B4-BE49-F238E27FC236}">
                <a16:creationId xmlns:a16="http://schemas.microsoft.com/office/drawing/2014/main" id="{4E4A0D51-B205-D2CD-447C-46F560B7DBBD}"/>
              </a:ext>
            </a:extLst>
          </p:cNvPr>
          <p:cNvPicPr>
            <a:picLocks noChangeAspect="1"/>
          </p:cNvPicPr>
          <p:nvPr/>
        </p:nvPicPr>
        <p:blipFill>
          <a:blip r:embed="rId2"/>
          <a:srcRect t="19555" r="3408" b="5976"/>
          <a:stretch/>
        </p:blipFill>
        <p:spPr>
          <a:xfrm>
            <a:off x="1434257" y="1930215"/>
            <a:ext cx="5855420" cy="2539331"/>
          </a:xfrm>
          <a:prstGeom prst="rect">
            <a:avLst/>
          </a:prstGeom>
        </p:spPr>
      </p:pic>
    </p:spTree>
    <p:extLst>
      <p:ext uri="{BB962C8B-B14F-4D97-AF65-F5344CB8AC3E}">
        <p14:creationId xmlns:p14="http://schemas.microsoft.com/office/powerpoint/2010/main" val="16105562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9BF6081-BE36-47D9-BF94-8260CF25B384}"/>
              </a:ext>
            </a:extLst>
          </p:cNvPr>
          <p:cNvSpPr>
            <a:spLocks noGrp="1"/>
          </p:cNvSpPr>
          <p:nvPr>
            <p:ph type="body" idx="1"/>
          </p:nvPr>
        </p:nvSpPr>
        <p:spPr>
          <a:xfrm>
            <a:off x="311700" y="163551"/>
            <a:ext cx="8520600" cy="1590908"/>
          </a:xfrm>
        </p:spPr>
        <p:txBody>
          <a:bodyPr>
            <a:normAutofit/>
          </a:bodyPr>
          <a:lstStyle/>
          <a:p>
            <a:pPr marL="114300" indent="0" algn="just">
              <a:buNone/>
            </a:pPr>
            <a:r>
              <a:rPr lang="en-IN" sz="1600" b="1" dirty="0">
                <a:latin typeface="Times New Roman" panose="02020603050405020304" pitchFamily="18" charset="0"/>
                <a:cs typeface="Times New Roman" panose="02020603050405020304" pitchFamily="18" charset="0"/>
              </a:rPr>
              <a:t>6. Stop Veera</a:t>
            </a:r>
            <a:r>
              <a:rPr lang="en-IN" sz="1600" dirty="0">
                <a:latin typeface="Times New Roman" panose="02020603050405020304" pitchFamily="18" charset="0"/>
                <a:cs typeface="Times New Roman" panose="02020603050405020304" pitchFamily="18" charset="0"/>
              </a:rPr>
              <a:t>: </a:t>
            </a:r>
          </a:p>
          <a:p>
            <a:pPr marL="114300" indent="0" algn="just">
              <a:buNone/>
            </a:pPr>
            <a:r>
              <a:rPr lang="en-IN" sz="1400" dirty="0">
                <a:latin typeface="Times New Roman" panose="02020603050405020304" pitchFamily="18" charset="0"/>
                <a:cs typeface="Times New Roman" panose="02020603050405020304" pitchFamily="18" charset="0"/>
              </a:rPr>
              <a:t>The command deactivates the assistant, stopping its listening and processing until reactivated with the wake word.</a:t>
            </a:r>
          </a:p>
          <a:p>
            <a:pPr lvl="2" algn="just">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User Command: “Stop Veera / Exit”</a:t>
            </a:r>
          </a:p>
          <a:p>
            <a:pPr lvl="2" algn="just">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Response: “ Bye! Until next time”</a:t>
            </a:r>
          </a:p>
        </p:txBody>
      </p:sp>
      <p:pic>
        <p:nvPicPr>
          <p:cNvPr id="7" name="Picture 6">
            <a:extLst>
              <a:ext uri="{FF2B5EF4-FFF2-40B4-BE49-F238E27FC236}">
                <a16:creationId xmlns:a16="http://schemas.microsoft.com/office/drawing/2014/main" id="{599C9131-3FA5-02C8-19C7-818713C1936A}"/>
              </a:ext>
            </a:extLst>
          </p:cNvPr>
          <p:cNvPicPr>
            <a:picLocks noChangeAspect="1"/>
          </p:cNvPicPr>
          <p:nvPr/>
        </p:nvPicPr>
        <p:blipFill>
          <a:blip r:embed="rId2"/>
          <a:stretch>
            <a:fillRect/>
          </a:stretch>
        </p:blipFill>
        <p:spPr>
          <a:xfrm>
            <a:off x="2181625" y="1880839"/>
            <a:ext cx="4717263" cy="2936488"/>
          </a:xfrm>
          <a:prstGeom prst="rect">
            <a:avLst/>
          </a:prstGeom>
        </p:spPr>
      </p:pic>
    </p:spTree>
    <p:extLst>
      <p:ext uri="{BB962C8B-B14F-4D97-AF65-F5344CB8AC3E}">
        <p14:creationId xmlns:p14="http://schemas.microsoft.com/office/powerpoint/2010/main" val="36546299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E8224-0E84-408D-2192-47633E07695B}"/>
              </a:ext>
            </a:extLst>
          </p:cNvPr>
          <p:cNvSpPr>
            <a:spLocks noGrp="1"/>
          </p:cNvSpPr>
          <p:nvPr>
            <p:ph type="title"/>
          </p:nvPr>
        </p:nvSpPr>
        <p:spPr>
          <a:xfrm>
            <a:off x="311700" y="79599"/>
            <a:ext cx="8520600" cy="607800"/>
          </a:xfrm>
        </p:spPr>
        <p:txBody>
          <a:bodyPr>
            <a:normAutofit fontScale="90000"/>
          </a:bodyPr>
          <a:lstStyle/>
          <a:p>
            <a:pPr algn="ctr"/>
            <a:r>
              <a:rPr lang="en-IN" dirty="0"/>
              <a:t>Challenges Faced</a:t>
            </a:r>
          </a:p>
        </p:txBody>
      </p:sp>
      <p:sp>
        <p:nvSpPr>
          <p:cNvPr id="4" name="Rectangle 1">
            <a:extLst>
              <a:ext uri="{FF2B5EF4-FFF2-40B4-BE49-F238E27FC236}">
                <a16:creationId xmlns:a16="http://schemas.microsoft.com/office/drawing/2014/main" id="{0F32450E-9F6C-E9A9-D79D-FD882775DD65}"/>
              </a:ext>
            </a:extLst>
          </p:cNvPr>
          <p:cNvSpPr>
            <a:spLocks noGrp="1" noChangeArrowheads="1"/>
          </p:cNvSpPr>
          <p:nvPr>
            <p:ph type="body" idx="1"/>
          </p:nvPr>
        </p:nvSpPr>
        <p:spPr bwMode="auto">
          <a:xfrm>
            <a:off x="311700" y="718177"/>
            <a:ext cx="8185529" cy="32932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AutoNum type="arabicPeriod"/>
              <a:tabLst/>
            </a:pPr>
            <a:r>
              <a:rPr kumimoji="0" lang="en-US" altLang="en-US" sz="13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Frontend-Backend Integration</a:t>
            </a:r>
            <a:r>
              <a:rPr kumimoji="0" lang="en-US" altLang="en-US" sz="13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a:t>
            </a:r>
          </a:p>
          <a:p>
            <a:pPr marL="457200" marR="0" lvl="1" indent="0" algn="just"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Issue</a:t>
            </a:r>
            <a:r>
              <a:rPr kumimoji="0" lang="en-US" altLang="en-US" sz="13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Establishing smooth communication between the frontend and backend was challenging. </a:t>
            </a:r>
          </a:p>
          <a:p>
            <a:pPr marL="457200" marR="0" lvl="1" indent="0" algn="just"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Resolution</a:t>
            </a:r>
            <a:r>
              <a:rPr kumimoji="0" lang="en-US" altLang="en-US" sz="13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a:t>
            </a:r>
            <a:r>
              <a:rPr lang="en-US" sz="1300" dirty="0">
                <a:latin typeface="Times New Roman" panose="02020603050405020304" pitchFamily="18" charset="0"/>
                <a:ea typeface="Tahoma" panose="020B0604030504040204" pitchFamily="34" charset="0"/>
                <a:cs typeface="Times New Roman" panose="02020603050405020304" pitchFamily="18" charset="0"/>
              </a:rPr>
              <a:t>Ensure smooth Flask frontend-backend integration by using JSON responses</a:t>
            </a:r>
            <a:endParaRPr lang="en-US" altLang="en-US" sz="1300" dirty="0">
              <a:solidFill>
                <a:schemeClr val="bg2">
                  <a:lumMod val="50000"/>
                </a:schemeClr>
              </a:solidFill>
              <a:latin typeface="Times New Roman" panose="02020603050405020304" pitchFamily="18" charset="0"/>
              <a:ea typeface="Tahoma" panose="020B0604030504040204" pitchFamily="34" charset="0"/>
              <a:cs typeface="Times New Roman" panose="02020603050405020304" pitchFamily="18" charset="0"/>
            </a:endParaRPr>
          </a:p>
          <a:p>
            <a:pPr marL="0" indent="0" algn="just" eaLnBrk="0" fontAlgn="base" hangingPunct="0">
              <a:lnSpc>
                <a:spcPct val="100000"/>
              </a:lnSpc>
              <a:spcBef>
                <a:spcPct val="0"/>
              </a:spcBef>
              <a:spcAft>
                <a:spcPct val="0"/>
              </a:spcAft>
              <a:buClrTx/>
              <a:buSzTx/>
              <a:buNone/>
            </a:pPr>
            <a:r>
              <a:rPr lang="en-US" altLang="en-US" sz="1300" b="1" dirty="0">
                <a:solidFill>
                  <a:schemeClr val="bg2">
                    <a:lumMod val="50000"/>
                  </a:schemeClr>
                </a:solidFill>
                <a:latin typeface="Times New Roman" panose="02020603050405020304" pitchFamily="18" charset="0"/>
                <a:cs typeface="Times New Roman" panose="02020603050405020304" pitchFamily="18" charset="0"/>
              </a:rPr>
              <a:t>2. </a:t>
            </a:r>
            <a:r>
              <a:rPr kumimoji="0" lang="en-US" altLang="en-US" sz="13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Alarm and Timer Notifications</a:t>
            </a:r>
            <a:r>
              <a:rPr kumimoji="0" lang="en-US" altLang="en-US" sz="13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a:t>
            </a:r>
          </a:p>
          <a:p>
            <a:pPr marL="457200" marR="0" lvl="1" indent="0" algn="just"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Issue</a:t>
            </a:r>
            <a:r>
              <a:rPr kumimoji="0" lang="en-US" altLang="en-US" sz="13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Notifications for alarms and timers were not consistently triggering or syncing with the system time. </a:t>
            </a:r>
          </a:p>
          <a:p>
            <a:pPr marL="457200" marR="0" lvl="1" indent="0" algn="just"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Resolution</a:t>
            </a:r>
            <a:r>
              <a:rPr kumimoji="0" lang="en-US" altLang="en-US" sz="13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Refined the logic using datetime for precise timing and tested various scenarios to ensure reliability. </a:t>
            </a:r>
          </a:p>
          <a:p>
            <a:pPr marL="0" marR="0" lvl="0" indent="0" algn="just" defTabSz="914400" rtl="0" eaLnBrk="0" fontAlgn="base" latinLnBrk="0" hangingPunct="0">
              <a:lnSpc>
                <a:spcPct val="100000"/>
              </a:lnSpc>
              <a:spcBef>
                <a:spcPct val="0"/>
              </a:spcBef>
              <a:spcAft>
                <a:spcPct val="0"/>
              </a:spcAft>
              <a:buClrTx/>
              <a:buSzTx/>
              <a:buFontTx/>
              <a:buAutoNum type="arabicPeriod" startAt="3"/>
              <a:tabLst/>
            </a:pPr>
            <a:r>
              <a:rPr kumimoji="0" lang="en-US" altLang="en-US" sz="13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Voice Recognition Accuracy</a:t>
            </a:r>
            <a:r>
              <a:rPr kumimoji="0" lang="en-US" altLang="en-US" sz="13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a:t>
            </a:r>
          </a:p>
          <a:p>
            <a:pPr marL="457200" marR="0" lvl="1" indent="0" algn="just"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Issue</a:t>
            </a:r>
            <a:r>
              <a:rPr kumimoji="0" lang="en-US" altLang="en-US" sz="13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Misinterpretation of commands due to accents or background noise. </a:t>
            </a:r>
          </a:p>
          <a:p>
            <a:pPr marL="457200" marR="0" lvl="1" indent="0" algn="just"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Resolution</a:t>
            </a:r>
            <a:r>
              <a:rPr kumimoji="0" lang="en-US" altLang="en-US" sz="13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Adjusted the </a:t>
            </a:r>
            <a:r>
              <a:rPr kumimoji="0" lang="en-US" altLang="en-US" sz="1300" b="0" i="0" u="none" strike="noStrike" cap="none" normalizeH="0" baseline="0" dirty="0" err="1">
                <a:ln>
                  <a:noFill/>
                </a:ln>
                <a:solidFill>
                  <a:schemeClr val="bg2">
                    <a:lumMod val="50000"/>
                  </a:schemeClr>
                </a:solidFill>
                <a:effectLst/>
                <a:latin typeface="Times New Roman" panose="02020603050405020304" pitchFamily="18" charset="0"/>
                <a:cs typeface="Times New Roman" panose="02020603050405020304" pitchFamily="18" charset="0"/>
              </a:rPr>
              <a:t>webkitSpeechRecognition</a:t>
            </a:r>
            <a:r>
              <a:rPr kumimoji="0" lang="en-US" altLang="en-US" sz="13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settings and added error handling for repeated attempts. </a:t>
            </a:r>
          </a:p>
          <a:p>
            <a:pPr marL="0" marR="0" lvl="0" indent="0" algn="just" defTabSz="914400" rtl="0" eaLnBrk="0" fontAlgn="base" latinLnBrk="0" hangingPunct="0">
              <a:lnSpc>
                <a:spcPct val="100000"/>
              </a:lnSpc>
              <a:spcBef>
                <a:spcPct val="0"/>
              </a:spcBef>
              <a:spcAft>
                <a:spcPct val="0"/>
              </a:spcAft>
              <a:buClrTx/>
              <a:buSzTx/>
              <a:buFontTx/>
              <a:buAutoNum type="arabicPeriod" startAt="4"/>
              <a:tabLst/>
            </a:pPr>
            <a:r>
              <a:rPr kumimoji="0" lang="en-US" altLang="en-US" sz="13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Wake-Up Word Detection</a:t>
            </a:r>
            <a:r>
              <a:rPr kumimoji="0" lang="en-US" altLang="en-US" sz="13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a:t>
            </a:r>
          </a:p>
          <a:p>
            <a:pPr marL="457200" marR="0" lvl="1" indent="0" algn="just"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Issue</a:t>
            </a:r>
            <a:r>
              <a:rPr kumimoji="0" lang="en-US" altLang="en-US" sz="13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Continuous listening for the wake word ("Hey Veera") sometimes caused delays or interruptions. </a:t>
            </a:r>
          </a:p>
          <a:p>
            <a:pPr marL="457200" marR="0" lvl="1" indent="0" algn="just"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Resolution</a:t>
            </a:r>
            <a:r>
              <a:rPr kumimoji="0" lang="en-US" altLang="en-US" sz="13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Optimized the recognition loop with separate threads for wake-word detection and command processing. </a:t>
            </a:r>
          </a:p>
          <a:p>
            <a:pPr marL="0" marR="0" lvl="0" indent="0" algn="just" defTabSz="914400" rtl="0" eaLnBrk="0" fontAlgn="base" latinLnBrk="0" hangingPunct="0">
              <a:lnSpc>
                <a:spcPct val="100000"/>
              </a:lnSpc>
              <a:spcBef>
                <a:spcPct val="0"/>
              </a:spcBef>
              <a:spcAft>
                <a:spcPct val="0"/>
              </a:spcAft>
              <a:buClrTx/>
              <a:buSzTx/>
              <a:buFontTx/>
              <a:buAutoNum type="arabicPeriod" startAt="5"/>
              <a:tabLst/>
            </a:pPr>
            <a:r>
              <a:rPr kumimoji="0" lang="en-US" altLang="en-US" sz="13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Timer Countdown UI</a:t>
            </a:r>
            <a:r>
              <a:rPr kumimoji="0" lang="en-US" altLang="en-US" sz="13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a:t>
            </a:r>
          </a:p>
          <a:p>
            <a:pPr marL="457200" marR="0" lvl="1" indent="0" algn="just"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Issue</a:t>
            </a:r>
            <a:r>
              <a:rPr kumimoji="0" lang="en-US" altLang="en-US" sz="13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Implementing a real-time graphical countdown timer using </a:t>
            </a:r>
            <a:r>
              <a:rPr kumimoji="0" lang="en-US" altLang="en-US" sz="1300" b="0" i="0" u="none" strike="noStrike" cap="none" normalizeH="0" baseline="0" dirty="0" err="1">
                <a:ln>
                  <a:noFill/>
                </a:ln>
                <a:solidFill>
                  <a:schemeClr val="bg2">
                    <a:lumMod val="50000"/>
                  </a:schemeClr>
                </a:solidFill>
                <a:effectLst/>
                <a:latin typeface="Times New Roman" panose="02020603050405020304" pitchFamily="18" charset="0"/>
                <a:cs typeface="Times New Roman" panose="02020603050405020304" pitchFamily="18" charset="0"/>
              </a:rPr>
              <a:t>tkinter</a:t>
            </a:r>
            <a:r>
              <a:rPr kumimoji="0" lang="en-US" altLang="en-US" sz="13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without freezing other tasks was tricky. </a:t>
            </a:r>
          </a:p>
          <a:p>
            <a:pPr marL="457200" marR="0" lvl="1" indent="0" algn="just" defTabSz="914400" rtl="0" eaLnBrk="0" fontAlgn="base" latinLnBrk="0" hangingPunct="0">
              <a:lnSpc>
                <a:spcPct val="100000"/>
              </a:lnSpc>
              <a:spcBef>
                <a:spcPct val="0"/>
              </a:spcBef>
              <a:spcAft>
                <a:spcPct val="0"/>
              </a:spcAft>
              <a:buClrTx/>
              <a:buSzTx/>
              <a:buFontTx/>
              <a:buChar char="•"/>
              <a:tabLst/>
            </a:pPr>
            <a:r>
              <a:rPr kumimoji="0" lang="en-US" altLang="en-US" sz="13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Resolution</a:t>
            </a:r>
            <a:r>
              <a:rPr kumimoji="0" lang="en-US" altLang="en-US" sz="13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Used multi-threading to run the timer independently while maintaining GUI updates. </a:t>
            </a:r>
          </a:p>
        </p:txBody>
      </p:sp>
    </p:spTree>
    <p:extLst>
      <p:ext uri="{BB962C8B-B14F-4D97-AF65-F5344CB8AC3E}">
        <p14:creationId xmlns:p14="http://schemas.microsoft.com/office/powerpoint/2010/main" val="41364387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47DF3-6F82-496E-DDF1-0B54F752659B}"/>
              </a:ext>
            </a:extLst>
          </p:cNvPr>
          <p:cNvSpPr>
            <a:spLocks noGrp="1"/>
          </p:cNvSpPr>
          <p:nvPr>
            <p:ph type="title"/>
          </p:nvPr>
        </p:nvSpPr>
        <p:spPr/>
        <p:txBody>
          <a:bodyPr>
            <a:normAutofit fontScale="90000"/>
          </a:bodyPr>
          <a:lstStyle/>
          <a:p>
            <a:pPr algn="ctr"/>
            <a:r>
              <a:rPr lang="en-IN" dirty="0"/>
              <a:t>Future Work</a:t>
            </a:r>
          </a:p>
        </p:txBody>
      </p:sp>
      <p:sp>
        <p:nvSpPr>
          <p:cNvPr id="3" name="Text Placeholder 2">
            <a:extLst>
              <a:ext uri="{FF2B5EF4-FFF2-40B4-BE49-F238E27FC236}">
                <a16:creationId xmlns:a16="http://schemas.microsoft.com/office/drawing/2014/main" id="{E3D23CFA-FDC2-1222-7C5C-51457643681C}"/>
              </a:ext>
            </a:extLst>
          </p:cNvPr>
          <p:cNvSpPr>
            <a:spLocks noGrp="1"/>
          </p:cNvSpPr>
          <p:nvPr>
            <p:ph type="body" idx="1"/>
          </p:nvPr>
        </p:nvSpPr>
        <p:spPr>
          <a:xfrm>
            <a:off x="311700" y="1017800"/>
            <a:ext cx="8520600" cy="3551075"/>
          </a:xfrm>
        </p:spPr>
        <p:txBody>
          <a:bodyPr/>
          <a:lstStyle/>
          <a:p>
            <a:pPr marL="114300" indent="0">
              <a:buNone/>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To further increase the effectiveness and versatility of the Veera Voice Assistant, the following enhancements are proposed:</a:t>
            </a:r>
          </a:p>
          <a:p>
            <a:pPr>
              <a:buFont typeface="Wingdings" panose="05000000000000000000" pitchFamily="2" charset="2"/>
              <a:buChar char="§"/>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Adding More Operations:</a:t>
            </a:r>
          </a:p>
          <a:p>
            <a:pPr marL="114300" indent="0" algn="just">
              <a:buNone/>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Expand the range of functionalities, such as launching applications, managing files, controlling system settings, or sending emails, to make the assistant even more effective  for users.</a:t>
            </a:r>
          </a:p>
          <a:p>
            <a:pPr>
              <a:buFont typeface="Wingdings" panose="05000000000000000000" pitchFamily="2" charset="2"/>
              <a:buChar char="§"/>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Integration with IoT Devices:</a:t>
            </a:r>
          </a:p>
          <a:p>
            <a:pPr marL="114300" indent="0" algn="just">
              <a:buNone/>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Extend support to IoT-enabled devices, such as smart lights, thermostats, or home          automation systems, allowing users to control their smart home environment directly through the assistant.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114300" indent="0" algn="just">
              <a:buNone/>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114300" indent="0">
              <a:buNone/>
            </a:pPr>
            <a:endParaRPr lang="en-IN" dirty="0"/>
          </a:p>
        </p:txBody>
      </p:sp>
    </p:spTree>
    <p:extLst>
      <p:ext uri="{BB962C8B-B14F-4D97-AF65-F5344CB8AC3E}">
        <p14:creationId xmlns:p14="http://schemas.microsoft.com/office/powerpoint/2010/main" val="25282596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FC80E-1244-5218-061D-E9C2E9BB45A6}"/>
              </a:ext>
            </a:extLst>
          </p:cNvPr>
          <p:cNvSpPr>
            <a:spLocks noGrp="1"/>
          </p:cNvSpPr>
          <p:nvPr>
            <p:ph type="title"/>
          </p:nvPr>
        </p:nvSpPr>
        <p:spPr/>
        <p:txBody>
          <a:bodyPr>
            <a:normAutofit fontScale="90000"/>
          </a:bodyPr>
          <a:lstStyle/>
          <a:p>
            <a:pPr algn="ctr"/>
            <a:r>
              <a:rPr lang="en-IN" dirty="0"/>
              <a:t>Conclusion</a:t>
            </a:r>
          </a:p>
        </p:txBody>
      </p:sp>
      <p:sp>
        <p:nvSpPr>
          <p:cNvPr id="3" name="Text Placeholder 2">
            <a:extLst>
              <a:ext uri="{FF2B5EF4-FFF2-40B4-BE49-F238E27FC236}">
                <a16:creationId xmlns:a16="http://schemas.microsoft.com/office/drawing/2014/main" id="{447E61DD-6928-EB13-5788-3C2CA8C43444}"/>
              </a:ext>
            </a:extLst>
          </p:cNvPr>
          <p:cNvSpPr>
            <a:spLocks noGrp="1"/>
          </p:cNvSpPr>
          <p:nvPr>
            <p:ph type="body" idx="1"/>
          </p:nvPr>
        </p:nvSpPr>
        <p:spPr>
          <a:xfrm>
            <a:off x="223025" y="1229875"/>
            <a:ext cx="5649952" cy="3339000"/>
          </a:xfrm>
        </p:spPr>
        <p:txBody>
          <a:bodyPr>
            <a:normAutofit lnSpcReduction="10000"/>
          </a:bodyPr>
          <a:lstStyle/>
          <a:p>
            <a:pPr algn="just"/>
            <a:r>
              <a:rPr lang="en-US" sz="1400" dirty="0">
                <a:solidFill>
                  <a:schemeClr val="bg2">
                    <a:lumMod val="50000"/>
                  </a:schemeClr>
                </a:solidFill>
                <a:latin typeface="Times New Roman" panose="02020603050405020304" pitchFamily="18" charset="0"/>
                <a:cs typeface="Times New Roman" panose="02020603050405020304" pitchFamily="18" charset="0"/>
              </a:rPr>
              <a:t>The </a:t>
            </a:r>
            <a:r>
              <a:rPr lang="en-US" sz="1400" b="1" dirty="0">
                <a:solidFill>
                  <a:schemeClr val="bg2">
                    <a:lumMod val="50000"/>
                  </a:schemeClr>
                </a:solidFill>
                <a:latin typeface="Times New Roman" panose="02020603050405020304" pitchFamily="18" charset="0"/>
                <a:cs typeface="Times New Roman" panose="02020603050405020304" pitchFamily="18" charset="0"/>
              </a:rPr>
              <a:t>Veera Voice Assistant</a:t>
            </a:r>
            <a:r>
              <a:rPr lang="en-US" sz="1400" dirty="0">
                <a:solidFill>
                  <a:schemeClr val="bg2">
                    <a:lumMod val="50000"/>
                  </a:schemeClr>
                </a:solidFill>
                <a:latin typeface="Times New Roman" panose="02020603050405020304" pitchFamily="18" charset="0"/>
                <a:cs typeface="Times New Roman" panose="02020603050405020304" pitchFamily="18" charset="0"/>
              </a:rPr>
              <a:t> successfully fulfills its objective of simplifying and automating laptop functions through voice commands. By enabling users to play music via YouTube, set alarms, configure timers, and shut down the system seamlessly, it delivers an efficient and user-friendly experience tailored to laptop users.</a:t>
            </a:r>
          </a:p>
          <a:p>
            <a:pPr marL="114300" indent="0" algn="just">
              <a:buNone/>
            </a:pPr>
            <a:endParaRPr lang="en-US" sz="1400" dirty="0">
              <a:solidFill>
                <a:schemeClr val="bg2">
                  <a:lumMod val="50000"/>
                </a:schemeClr>
              </a:solidFill>
              <a:latin typeface="Times New Roman" panose="02020603050405020304" pitchFamily="18" charset="0"/>
              <a:cs typeface="Times New Roman" panose="02020603050405020304" pitchFamily="18" charset="0"/>
            </a:endParaRPr>
          </a:p>
          <a:p>
            <a:pPr algn="just"/>
            <a:r>
              <a:rPr lang="en-US" sz="1400" dirty="0">
                <a:solidFill>
                  <a:schemeClr val="bg2">
                    <a:lumMod val="50000"/>
                  </a:schemeClr>
                </a:solidFill>
                <a:latin typeface="Times New Roman" panose="02020603050405020304" pitchFamily="18" charset="0"/>
                <a:cs typeface="Times New Roman" panose="02020603050405020304" pitchFamily="18" charset="0"/>
              </a:rPr>
              <a:t>This project demonstrates the advantages of voice-assisted technology by enhancing user interaction, minimizing manual efforts, and streamlining system operations. </a:t>
            </a:r>
          </a:p>
          <a:p>
            <a:pPr marL="114300" indent="0" algn="just">
              <a:buNone/>
            </a:pPr>
            <a:endParaRPr lang="en-US" sz="1400" dirty="0">
              <a:solidFill>
                <a:schemeClr val="bg2">
                  <a:lumMod val="50000"/>
                </a:schemeClr>
              </a:solidFill>
              <a:latin typeface="Times New Roman" panose="02020603050405020304" pitchFamily="18" charset="0"/>
              <a:cs typeface="Times New Roman" panose="02020603050405020304" pitchFamily="18" charset="0"/>
            </a:endParaRPr>
          </a:p>
          <a:p>
            <a:pPr algn="just"/>
            <a:r>
              <a:rPr lang="en-US" sz="1400" b="1" dirty="0">
                <a:solidFill>
                  <a:schemeClr val="bg2">
                    <a:lumMod val="50000"/>
                  </a:schemeClr>
                </a:solidFill>
                <a:latin typeface="Times New Roman" panose="02020603050405020304" pitchFamily="18" charset="0"/>
                <a:cs typeface="Times New Roman" panose="02020603050405020304" pitchFamily="18" charset="0"/>
              </a:rPr>
              <a:t>Veera Voice Assistant</a:t>
            </a:r>
            <a:r>
              <a:rPr lang="en-US" sz="1400" dirty="0">
                <a:solidFill>
                  <a:schemeClr val="bg2">
                    <a:lumMod val="50000"/>
                  </a:schemeClr>
                </a:solidFill>
                <a:latin typeface="Times New Roman" panose="02020603050405020304" pitchFamily="18" charset="0"/>
                <a:cs typeface="Times New Roman" panose="02020603050405020304" pitchFamily="18" charset="0"/>
              </a:rPr>
              <a:t> has the potential to redefine how users interact with their devices, showcasing the power of voice commands in everyday computing tasks.</a:t>
            </a:r>
          </a:p>
          <a:p>
            <a:endParaRPr lang="en-IN" dirty="0"/>
          </a:p>
        </p:txBody>
      </p:sp>
      <p:pic>
        <p:nvPicPr>
          <p:cNvPr id="5" name="Picture 4">
            <a:extLst>
              <a:ext uri="{FF2B5EF4-FFF2-40B4-BE49-F238E27FC236}">
                <a16:creationId xmlns:a16="http://schemas.microsoft.com/office/drawing/2014/main" id="{9BAE2A91-D773-5689-3A4B-347459B6A6B5}"/>
              </a:ext>
            </a:extLst>
          </p:cNvPr>
          <p:cNvPicPr>
            <a:picLocks noChangeAspect="1"/>
          </p:cNvPicPr>
          <p:nvPr/>
        </p:nvPicPr>
        <p:blipFill>
          <a:blip r:embed="rId2"/>
          <a:stretch>
            <a:fillRect/>
          </a:stretch>
        </p:blipFill>
        <p:spPr>
          <a:xfrm>
            <a:off x="6319024" y="1152477"/>
            <a:ext cx="2654275" cy="2615706"/>
          </a:xfrm>
          <a:prstGeom prst="rect">
            <a:avLst/>
          </a:prstGeom>
          <a:ln>
            <a:noFill/>
          </a:ln>
          <a:effectLst>
            <a:softEdge rad="112500"/>
          </a:effectLst>
        </p:spPr>
      </p:pic>
    </p:spTree>
    <p:extLst>
      <p:ext uri="{BB962C8B-B14F-4D97-AF65-F5344CB8AC3E}">
        <p14:creationId xmlns:p14="http://schemas.microsoft.com/office/powerpoint/2010/main" val="2441007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37207-A665-7E93-32C8-189967CA8BB9}"/>
              </a:ext>
            </a:extLst>
          </p:cNvPr>
          <p:cNvSpPr>
            <a:spLocks noGrp="1"/>
          </p:cNvSpPr>
          <p:nvPr>
            <p:ph type="title"/>
          </p:nvPr>
        </p:nvSpPr>
        <p:spPr>
          <a:xfrm>
            <a:off x="1360449" y="139775"/>
            <a:ext cx="6415668" cy="677981"/>
          </a:xfrm>
        </p:spPr>
        <p:txBody>
          <a:bodyPr>
            <a:normAutofit fontScale="90000"/>
          </a:bodyPr>
          <a:lstStyle/>
          <a:p>
            <a:pPr algn="ctr"/>
            <a:r>
              <a:rPr lang="en-IN" b="1" dirty="0">
                <a:latin typeface="Times New Roman" panose="02020603050405020304" pitchFamily="18" charset="0"/>
                <a:cs typeface="Times New Roman" panose="02020603050405020304" pitchFamily="18" charset="0"/>
              </a:rPr>
              <a:t> Veera - Voice Assistant</a:t>
            </a:r>
          </a:p>
        </p:txBody>
      </p:sp>
      <p:pic>
        <p:nvPicPr>
          <p:cNvPr id="4" name="Picture 3">
            <a:extLst>
              <a:ext uri="{FF2B5EF4-FFF2-40B4-BE49-F238E27FC236}">
                <a16:creationId xmlns:a16="http://schemas.microsoft.com/office/drawing/2014/main" id="{3957D917-3443-133E-0DC5-BFA79A14DB01}"/>
              </a:ext>
            </a:extLst>
          </p:cNvPr>
          <p:cNvPicPr>
            <a:picLocks noChangeAspect="1"/>
          </p:cNvPicPr>
          <p:nvPr/>
        </p:nvPicPr>
        <p:blipFill>
          <a:blip r:embed="rId2"/>
          <a:stretch>
            <a:fillRect/>
          </a:stretch>
        </p:blipFill>
        <p:spPr>
          <a:xfrm>
            <a:off x="2319454" y="884662"/>
            <a:ext cx="4824296" cy="4258837"/>
          </a:xfrm>
          <a:prstGeom prst="rect">
            <a:avLst/>
          </a:prstGeom>
        </p:spPr>
      </p:pic>
    </p:spTree>
    <p:extLst>
      <p:ext uri="{BB962C8B-B14F-4D97-AF65-F5344CB8AC3E}">
        <p14:creationId xmlns:p14="http://schemas.microsoft.com/office/powerpoint/2010/main" val="9113044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F2114-2EE7-8B19-248A-E3041FDFB105}"/>
              </a:ext>
            </a:extLst>
          </p:cNvPr>
          <p:cNvSpPr>
            <a:spLocks noGrp="1"/>
          </p:cNvSpPr>
          <p:nvPr>
            <p:ph type="title"/>
          </p:nvPr>
        </p:nvSpPr>
        <p:spPr/>
        <p:txBody>
          <a:bodyPr>
            <a:normAutofit fontScale="90000"/>
          </a:bodyPr>
          <a:lstStyle/>
          <a:p>
            <a:pPr algn="ctr"/>
            <a:r>
              <a:rPr lang="en-IN" dirty="0"/>
              <a:t>GitHub Link</a:t>
            </a:r>
          </a:p>
        </p:txBody>
      </p:sp>
      <p:sp>
        <p:nvSpPr>
          <p:cNvPr id="3" name="Text Placeholder 2">
            <a:extLst>
              <a:ext uri="{FF2B5EF4-FFF2-40B4-BE49-F238E27FC236}">
                <a16:creationId xmlns:a16="http://schemas.microsoft.com/office/drawing/2014/main" id="{01D302A6-04E9-BF99-68B4-9C5BFF9025F8}"/>
              </a:ext>
            </a:extLst>
          </p:cNvPr>
          <p:cNvSpPr>
            <a:spLocks noGrp="1"/>
          </p:cNvSpPr>
          <p:nvPr>
            <p:ph type="body" idx="1"/>
          </p:nvPr>
        </p:nvSpPr>
        <p:spPr/>
        <p:txBody>
          <a:bodyPr/>
          <a:lstStyle/>
          <a:p>
            <a:pPr>
              <a:buFont typeface="Wingdings" panose="05000000000000000000" pitchFamily="2" charset="2"/>
              <a:buChar char="Ø"/>
            </a:pPr>
            <a:r>
              <a:rPr lang="en-IN" dirty="0" err="1">
                <a:latin typeface="Times New Roman" panose="02020603050405020304" pitchFamily="18" charset="0"/>
                <a:cs typeface="Times New Roman" panose="02020603050405020304" pitchFamily="18" charset="0"/>
              </a:rPr>
              <a:t>Vasrhini</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Kakade</a:t>
            </a:r>
            <a:r>
              <a:rPr lang="en-IN" dirty="0">
                <a:latin typeface="Times New Roman" panose="02020603050405020304" pitchFamily="18" charset="0"/>
                <a:cs typeface="Times New Roman" panose="02020603050405020304" pitchFamily="18" charset="0"/>
              </a:rPr>
              <a:t> S :</a:t>
            </a:r>
            <a:r>
              <a:rPr lang="en-IN" dirty="0">
                <a:latin typeface="Times New Roman" panose="02020603050405020304" pitchFamily="18" charset="0"/>
                <a:cs typeface="Times New Roman" panose="02020603050405020304" pitchFamily="18" charset="0"/>
                <a:hlinkClick r:id="rId2"/>
              </a:rPr>
              <a:t>  https://github.com/Varshini-kakade</a:t>
            </a:r>
            <a:r>
              <a:rPr lang="en-US" dirty="0">
                <a:latin typeface="Times New Roman" panose="02020603050405020304" pitchFamily="18" charset="0"/>
                <a:cs typeface="Times New Roman" panose="02020603050405020304" pitchFamily="18" charset="0"/>
              </a:rPr>
              <a:t> </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Vaishnavi C V : </a:t>
            </a:r>
            <a:r>
              <a:rPr lang="en-US" u="sng" dirty="0">
                <a:solidFill>
                  <a:schemeClr val="accent5"/>
                </a:solidFill>
                <a:latin typeface="Times New Roman" panose="02020603050405020304" pitchFamily="18" charset="0"/>
                <a:cs typeface="Times New Roman" panose="02020603050405020304" pitchFamily="18" charset="0"/>
              </a:rPr>
              <a:t>https://github.com/cvvaishnavi</a:t>
            </a:r>
          </a:p>
          <a:p>
            <a:pPr>
              <a:buFont typeface="Wingdings" panose="05000000000000000000" pitchFamily="2" charset="2"/>
              <a:buChar char="Ø"/>
            </a:pPr>
            <a:r>
              <a:rPr lang="en-US" dirty="0" err="1">
                <a:latin typeface="Times New Roman" panose="02020603050405020304" pitchFamily="18" charset="0"/>
                <a:cs typeface="Times New Roman" panose="02020603050405020304" pitchFamily="18" charset="0"/>
              </a:rPr>
              <a:t>Vishruth</a:t>
            </a:r>
            <a:r>
              <a:rPr lang="en-US" dirty="0">
                <a:latin typeface="Times New Roman" panose="02020603050405020304" pitchFamily="18" charset="0"/>
                <a:cs typeface="Times New Roman" panose="02020603050405020304" pitchFamily="18" charset="0"/>
              </a:rPr>
              <a:t> C S : </a:t>
            </a:r>
            <a:r>
              <a:rPr lang="en-US" u="sng" dirty="0">
                <a:solidFill>
                  <a:schemeClr val="accent5"/>
                </a:solidFill>
                <a:latin typeface="Times New Roman" panose="02020603050405020304" pitchFamily="18" charset="0"/>
                <a:cs typeface="Times New Roman" panose="02020603050405020304" pitchFamily="18" charset="0"/>
              </a:rPr>
              <a:t>https://github.com/VishruthCS</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Raghav Nayak : </a:t>
            </a:r>
            <a:r>
              <a:rPr lang="en-US" u="sng" dirty="0">
                <a:solidFill>
                  <a:schemeClr val="accent5"/>
                </a:solidFill>
                <a:latin typeface="Times New Roman" panose="02020603050405020304" pitchFamily="18" charset="0"/>
                <a:cs typeface="Times New Roman" panose="02020603050405020304" pitchFamily="18" charset="0"/>
              </a:rPr>
              <a:t>https://github.com/abcd-raghav</a:t>
            </a:r>
          </a:p>
          <a:p>
            <a:pPr>
              <a:buFont typeface="Wingdings" panose="05000000000000000000" pitchFamily="2" charset="2"/>
              <a:buChar char="Ø"/>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54258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C0E1B-50D1-F774-7EDB-D8AA750014F0}"/>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Thank You</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29678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dirty="0">
                <a:latin typeface="Times New Roman" panose="02020603050405020304" pitchFamily="18" charset="0"/>
                <a:cs typeface="Times New Roman" panose="02020603050405020304" pitchFamily="18" charset="0"/>
              </a:rPr>
              <a:t>Problem Definition</a:t>
            </a:r>
            <a:endParaRPr dirty="0">
              <a:latin typeface="Times New Roman" panose="02020603050405020304" pitchFamily="18" charset="0"/>
              <a:cs typeface="Times New Roman" panose="02020603050405020304" pitchFamily="18" charset="0"/>
            </a:endParaRPr>
          </a:p>
        </p:txBody>
      </p:sp>
      <p:sp>
        <p:nvSpPr>
          <p:cNvPr id="107" name="Google Shape;107;p16"/>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US" dirty="0">
                <a:latin typeface="Times New Roman" panose="02020603050405020304" pitchFamily="18" charset="0"/>
                <a:cs typeface="Times New Roman" panose="02020603050405020304" pitchFamily="18" charset="0"/>
              </a:rPr>
              <a:t>“To design and implement a voice-activated virtual assistant for laptops, which is capable of understanding and responding to tasks in real-time.”</a:t>
            </a:r>
          </a:p>
          <a:p>
            <a:pPr marL="0" lvl="0" indent="0" algn="just" rtl="0">
              <a:spcBef>
                <a:spcPts val="0"/>
              </a:spcBef>
              <a:spcAft>
                <a:spcPts val="1200"/>
              </a:spcAft>
              <a:buNone/>
            </a:pPr>
            <a:r>
              <a:rPr lang="en-US" dirty="0">
                <a:latin typeface="Times New Roman" panose="02020603050405020304" pitchFamily="18" charset="0"/>
                <a:cs typeface="Times New Roman" panose="02020603050405020304" pitchFamily="18" charset="0"/>
              </a:rPr>
              <a:t>The voice assistant eliminates the need for keyboards and touchpads, making it ideal for users with disabilities or those who prefer a more convenient way to interact with their systems.</a:t>
            </a:r>
            <a:endParaRPr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7"/>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IN" dirty="0">
                <a:latin typeface="Times New Roman" panose="02020603050405020304" pitchFamily="18" charset="0"/>
                <a:cs typeface="Times New Roman" panose="02020603050405020304" pitchFamily="18" charset="0"/>
              </a:rPr>
              <a:t>Scope of the Project</a:t>
            </a:r>
            <a:endParaRPr dirty="0">
              <a:latin typeface="Times New Roman" panose="02020603050405020304" pitchFamily="18" charset="0"/>
              <a:cs typeface="Times New Roman" panose="02020603050405020304" pitchFamily="18" charset="0"/>
            </a:endParaRPr>
          </a:p>
        </p:txBody>
      </p:sp>
      <p:sp>
        <p:nvSpPr>
          <p:cNvPr id="2" name="Text Placeholder 1">
            <a:extLst>
              <a:ext uri="{FF2B5EF4-FFF2-40B4-BE49-F238E27FC236}">
                <a16:creationId xmlns:a16="http://schemas.microsoft.com/office/drawing/2014/main" id="{2F91B5E6-7678-75A2-0938-4B3B3177F1AE}"/>
              </a:ext>
            </a:extLst>
          </p:cNvPr>
          <p:cNvSpPr>
            <a:spLocks noGrp="1" noChangeArrowheads="1"/>
          </p:cNvSpPr>
          <p:nvPr>
            <p:ph type="body" idx="1"/>
          </p:nvPr>
        </p:nvSpPr>
        <p:spPr bwMode="auto">
          <a:xfrm>
            <a:off x="244243" y="1379186"/>
            <a:ext cx="6432454" cy="29854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Key Area the Project Focuses On</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40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Voice Command Automation. </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40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User Accessibility</a:t>
            </a:r>
          </a:p>
          <a:p>
            <a:pPr marL="0" indent="0" algn="just" eaLnBrk="0" fontAlgn="base" hangingPunct="0">
              <a:lnSpc>
                <a:spcPct val="100000"/>
              </a:lnSpc>
              <a:spcBef>
                <a:spcPct val="0"/>
              </a:spcBef>
              <a:spcAft>
                <a:spcPct val="0"/>
              </a:spcAft>
              <a:buClrTx/>
              <a:buSzTx/>
              <a:buFontTx/>
              <a:buChar char="•"/>
            </a:pPr>
            <a:r>
              <a:rPr kumimoji="0" lang="en-US" altLang="en-US" sz="140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Core Functionalities: </a:t>
            </a:r>
          </a:p>
          <a:p>
            <a:pPr marL="742950" lvl="1" indent="-285750" algn="just" eaLnBrk="0" fontAlgn="base" hangingPunct="0">
              <a:lnSpc>
                <a:spcPct val="100000"/>
              </a:lnSpc>
              <a:spcBef>
                <a:spcPct val="0"/>
              </a:spcBef>
              <a:spcAft>
                <a:spcPct val="0"/>
              </a:spcAft>
              <a:buClrTx/>
              <a:buSzTx/>
              <a:buFont typeface="Wingdings" panose="05000000000000000000" pitchFamily="2" charset="2"/>
              <a:buChar char="Ø"/>
            </a:pP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Playing music/videos on YouTube. </a:t>
            </a:r>
          </a:p>
          <a:p>
            <a:pPr marL="742950" lvl="1" indent="-285750" algn="just" eaLnBrk="0" fontAlgn="base" hangingPunct="0">
              <a:lnSpc>
                <a:spcPct val="100000"/>
              </a:lnSpc>
              <a:spcBef>
                <a:spcPct val="0"/>
              </a:spcBef>
              <a:spcAft>
                <a:spcPct val="0"/>
              </a:spcAft>
              <a:buClrTx/>
              <a:buSzTx/>
              <a:buFont typeface="Wingdings" panose="05000000000000000000" pitchFamily="2" charset="2"/>
              <a:buChar char="Ø"/>
            </a:pP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Setting alarms and timers. </a:t>
            </a:r>
          </a:p>
          <a:p>
            <a:pPr marL="742950" lvl="1" indent="-285750" algn="just" eaLnBrk="0" fontAlgn="base" hangingPunct="0">
              <a:lnSpc>
                <a:spcPct val="100000"/>
              </a:lnSpc>
              <a:spcBef>
                <a:spcPct val="0"/>
              </a:spcBef>
              <a:spcAft>
                <a:spcPct val="0"/>
              </a:spcAft>
              <a:buClrTx/>
              <a:buSzTx/>
              <a:buFont typeface="Wingdings" panose="05000000000000000000" pitchFamily="2" charset="2"/>
              <a:buChar char="Ø"/>
            </a:pP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Shutting down the system.</a:t>
            </a:r>
          </a:p>
          <a:p>
            <a:pPr marL="457200" lvl="1" indent="0" algn="just" eaLnBrk="0" fontAlgn="base" hangingPunct="0">
              <a:lnSpc>
                <a:spcPct val="100000"/>
              </a:lnSpc>
              <a:spcBef>
                <a:spcPct val="0"/>
              </a:spcBef>
              <a:spcAft>
                <a:spcPct val="0"/>
              </a:spcAft>
              <a:buClrTx/>
              <a:buSzTx/>
              <a:buNone/>
            </a:pPr>
            <a:r>
              <a:rPr kumimoji="0" lang="en-US" altLang="en-US" sz="16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Expected Impact or Benefits</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4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Convenience: </a:t>
            </a:r>
            <a:r>
              <a:rPr kumimoji="0" lang="en-US" altLang="en-US" sz="140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Reduces manual effort by automating everyday tasks. </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4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Efficiency: </a:t>
            </a:r>
            <a:r>
              <a:rPr kumimoji="0" lang="en-US" altLang="en-US" sz="140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Saves time by providing quick voice-activated responses. </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400" b="1" i="0" u="none" strike="noStrike" cap="none" normalizeH="0" baseline="0" dirty="0" err="1">
                <a:ln>
                  <a:noFill/>
                </a:ln>
                <a:solidFill>
                  <a:schemeClr val="bg2">
                    <a:lumMod val="50000"/>
                  </a:schemeClr>
                </a:solidFill>
                <a:effectLst/>
                <a:latin typeface="Times New Roman" panose="02020603050405020304" pitchFamily="18" charset="0"/>
                <a:cs typeface="Times New Roman" panose="02020603050405020304" pitchFamily="18" charset="0"/>
              </a:rPr>
              <a:t>Accessibility:</a:t>
            </a:r>
            <a:r>
              <a:rPr kumimoji="0" lang="en-US" altLang="en-US" sz="1400" b="0" i="0" u="none" strike="noStrike" cap="none" normalizeH="0" baseline="0" dirty="0" err="1">
                <a:ln>
                  <a:noFill/>
                </a:ln>
                <a:solidFill>
                  <a:schemeClr val="bg2">
                    <a:lumMod val="50000"/>
                  </a:schemeClr>
                </a:solidFill>
                <a:effectLst/>
                <a:latin typeface="Times New Roman" panose="02020603050405020304" pitchFamily="18" charset="0"/>
                <a:cs typeface="Times New Roman" panose="02020603050405020304" pitchFamily="18" charset="0"/>
              </a:rPr>
              <a:t>Makes</a:t>
            </a:r>
            <a:r>
              <a:rPr kumimoji="0" lang="en-US" altLang="en-US" sz="14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technology easier to use for individuals with physical limitations. </a:t>
            </a:r>
          </a:p>
        </p:txBody>
      </p:sp>
      <p:pic>
        <p:nvPicPr>
          <p:cNvPr id="4" name="Picture 3">
            <a:extLst>
              <a:ext uri="{FF2B5EF4-FFF2-40B4-BE49-F238E27FC236}">
                <a16:creationId xmlns:a16="http://schemas.microsoft.com/office/drawing/2014/main" id="{B2A0B4F5-D2D7-D347-F24E-7EB4DBDD2D54}"/>
              </a:ext>
            </a:extLst>
          </p:cNvPr>
          <p:cNvPicPr>
            <a:picLocks noChangeAspect="1"/>
          </p:cNvPicPr>
          <p:nvPr/>
        </p:nvPicPr>
        <p:blipFill>
          <a:blip r:embed="rId3"/>
          <a:stretch>
            <a:fillRect/>
          </a:stretch>
        </p:blipFill>
        <p:spPr>
          <a:xfrm>
            <a:off x="5617917" y="1233391"/>
            <a:ext cx="3526083" cy="2013724"/>
          </a:xfrm>
          <a:prstGeom prst="rect">
            <a:avLst/>
          </a:prstGeom>
          <a:ln>
            <a:noFill/>
          </a:ln>
          <a:effectLst>
            <a:softEdge rad="112500"/>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8"/>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IN" dirty="0">
                <a:latin typeface="Times New Roman" panose="02020603050405020304" pitchFamily="18" charset="0"/>
                <a:cs typeface="Times New Roman" panose="02020603050405020304" pitchFamily="18" charset="0"/>
              </a:rPr>
              <a:t>Project Design</a:t>
            </a:r>
            <a:endParaRPr dirty="0">
              <a:latin typeface="Times New Roman" panose="02020603050405020304" pitchFamily="18" charset="0"/>
              <a:cs typeface="Times New Roman" panose="02020603050405020304" pitchFamily="18" charset="0"/>
            </a:endParaRPr>
          </a:p>
        </p:txBody>
      </p:sp>
      <p:sp>
        <p:nvSpPr>
          <p:cNvPr id="2" name="Text Placeholder 1">
            <a:extLst>
              <a:ext uri="{FF2B5EF4-FFF2-40B4-BE49-F238E27FC236}">
                <a16:creationId xmlns:a16="http://schemas.microsoft.com/office/drawing/2014/main" id="{E5BD97A3-2F60-8563-1619-0D5230390EAF}"/>
              </a:ext>
            </a:extLst>
          </p:cNvPr>
          <p:cNvSpPr>
            <a:spLocks noGrp="1" noChangeArrowheads="1"/>
          </p:cNvSpPr>
          <p:nvPr>
            <p:ph type="body" idx="1"/>
          </p:nvPr>
        </p:nvSpPr>
        <p:spPr bwMode="auto">
          <a:xfrm>
            <a:off x="173292" y="994752"/>
            <a:ext cx="8178228"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lang="en-US" sz="1600" b="1" dirty="0">
                <a:latin typeface="Times New Roman" panose="02020603050405020304" pitchFamily="18" charset="0"/>
                <a:cs typeface="Times New Roman" panose="02020603050405020304" pitchFamily="18" charset="0"/>
              </a:rPr>
              <a:t>Hardware: </a:t>
            </a:r>
            <a:r>
              <a:rPr lang="en-US" sz="1600" dirty="0">
                <a:latin typeface="Times New Roman" panose="02020603050405020304" pitchFamily="18" charset="0"/>
                <a:cs typeface="Times New Roman" panose="02020603050405020304" pitchFamily="18" charset="0"/>
              </a:rPr>
              <a:t>A computer with at least 4GB RAM and basic storage</a:t>
            </a:r>
            <a:r>
              <a:rPr lang="en-US" dirty="0"/>
              <a:t>. </a:t>
            </a:r>
            <a:endParaRPr kumimoji="0" lang="en-US" altLang="en-US"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Software Components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Frontend</a:t>
            </a:r>
            <a:r>
              <a:rPr kumimoji="0" lang="en-US" altLang="en-US" sz="16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HTML, CSS, JavaScript for user interaction</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JavaScript constructs- </a:t>
            </a:r>
            <a:r>
              <a:rPr kumimoji="0" lang="en-US" altLang="en-US" b="0" i="0" u="none" strike="noStrike" cap="none" normalizeH="0" baseline="0" dirty="0" err="1">
                <a:ln>
                  <a:noFill/>
                </a:ln>
                <a:solidFill>
                  <a:schemeClr val="bg2">
                    <a:lumMod val="50000"/>
                  </a:schemeClr>
                </a:solidFill>
                <a:effectLst/>
                <a:latin typeface="Times New Roman" panose="02020603050405020304" pitchFamily="18" charset="0"/>
                <a:cs typeface="Times New Roman" panose="02020603050405020304" pitchFamily="18" charset="0"/>
              </a:rPr>
              <a:t>webkitSpeechRecognition</a:t>
            </a: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and </a:t>
            </a:r>
          </a:p>
          <a:p>
            <a:pPr marL="457200" marR="0" lvl="1" indent="0" algn="just" defTabSz="914400" rtl="0" eaLnBrk="0" fontAlgn="base" latinLnBrk="0" hangingPunct="0">
              <a:lnSpc>
                <a:spcPct val="100000"/>
              </a:lnSpc>
              <a:spcBef>
                <a:spcPct val="0"/>
              </a:spcBef>
              <a:spcAft>
                <a:spcPct val="0"/>
              </a:spcAft>
              <a:buClrTx/>
              <a:buSzTx/>
              <a:buNone/>
              <a:tabLst/>
            </a:pPr>
            <a:r>
              <a:rPr lang="en-US" altLang="en-US" dirty="0">
                <a:solidFill>
                  <a:schemeClr val="bg2">
                    <a:lumMod val="50000"/>
                  </a:schemeClr>
                </a:solidFill>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chemeClr val="bg2">
                    <a:lumMod val="50000"/>
                  </a:schemeClr>
                </a:solidFill>
                <a:effectLst/>
                <a:latin typeface="Times New Roman" panose="02020603050405020304" pitchFamily="18" charset="0"/>
                <a:cs typeface="Times New Roman" panose="02020603050405020304" pitchFamily="18" charset="0"/>
              </a:rPr>
              <a:t>initializeWakeWordRecognition</a:t>
            </a: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Backend</a:t>
            </a:r>
            <a:r>
              <a:rPr kumimoji="0" lang="en-US" altLang="en-US" sz="16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Flask framework for handling requests and processing commands. </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Core Libraries</a:t>
            </a:r>
            <a:r>
              <a:rPr kumimoji="0" lang="en-US" altLang="en-US" sz="16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pyttsx3: </a:t>
            </a: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Text-to-speech conversion. </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err="1">
                <a:ln>
                  <a:noFill/>
                </a:ln>
                <a:solidFill>
                  <a:schemeClr val="bg2">
                    <a:lumMod val="50000"/>
                  </a:schemeClr>
                </a:solidFill>
                <a:effectLst/>
                <a:latin typeface="Times New Roman" panose="02020603050405020304" pitchFamily="18" charset="0"/>
                <a:cs typeface="Times New Roman" panose="02020603050405020304" pitchFamily="18" charset="0"/>
              </a:rPr>
              <a:t>pywhatkit</a:t>
            </a:r>
            <a:r>
              <a:rPr kumimoji="0" lang="en-US" altLang="en-US"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Playing videos or songs on YouTube. </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plyer: </a:t>
            </a: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Sending desktop notifications. </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re: </a:t>
            </a: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Parsing and validating commands. </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System APIs</a:t>
            </a:r>
            <a:r>
              <a:rPr kumimoji="0" lang="en-US" altLang="en-US" sz="16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err="1">
                <a:ln>
                  <a:noFill/>
                </a:ln>
                <a:solidFill>
                  <a:schemeClr val="bg2">
                    <a:lumMod val="50000"/>
                  </a:schemeClr>
                </a:solidFill>
                <a:effectLst/>
                <a:latin typeface="Times New Roman" panose="02020603050405020304" pitchFamily="18" charset="0"/>
                <a:cs typeface="Times New Roman" panose="02020603050405020304" pitchFamily="18" charset="0"/>
              </a:rPr>
              <a:t>os.system</a:t>
            </a:r>
            <a:r>
              <a:rPr kumimoji="0" lang="en-US" altLang="en-US"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For shutting down the laptop. </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Python threading: </a:t>
            </a: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To handle timers, alarms, and shutdown without blocking. </a:t>
            </a:r>
          </a:p>
        </p:txBody>
      </p:sp>
      <p:pic>
        <p:nvPicPr>
          <p:cNvPr id="4" name="Picture 3">
            <a:extLst>
              <a:ext uri="{FF2B5EF4-FFF2-40B4-BE49-F238E27FC236}">
                <a16:creationId xmlns:a16="http://schemas.microsoft.com/office/drawing/2014/main" id="{D34BDEAC-9284-A2CC-1FEE-D5E69605F2B9}"/>
              </a:ext>
            </a:extLst>
          </p:cNvPr>
          <p:cNvPicPr>
            <a:picLocks noChangeAspect="1"/>
          </p:cNvPicPr>
          <p:nvPr/>
        </p:nvPicPr>
        <p:blipFill>
          <a:blip r:embed="rId3"/>
          <a:stretch>
            <a:fillRect/>
          </a:stretch>
        </p:blipFill>
        <p:spPr>
          <a:xfrm>
            <a:off x="6153120" y="1147176"/>
            <a:ext cx="2931407" cy="2667041"/>
          </a:xfrm>
          <a:prstGeom prst="rect">
            <a:avLst/>
          </a:prstGeom>
          <a:ln>
            <a:noFill/>
          </a:ln>
          <a:effectLst>
            <a:softEdge rad="112500"/>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FA76F-99CC-21D2-0E8B-B70AF14772EE}"/>
              </a:ext>
            </a:extLst>
          </p:cNvPr>
          <p:cNvSpPr>
            <a:spLocks noGrp="1"/>
          </p:cNvSpPr>
          <p:nvPr>
            <p:ph type="title"/>
          </p:nvPr>
        </p:nvSpPr>
        <p:spPr/>
        <p:txBody>
          <a:bodyPr>
            <a:normAutofit fontScale="90000"/>
          </a:bodyPr>
          <a:lstStyle/>
          <a:p>
            <a:pPr algn="ctr"/>
            <a:r>
              <a:rPr lang="en-IN" dirty="0"/>
              <a:t>Block Diagram</a:t>
            </a:r>
          </a:p>
        </p:txBody>
      </p:sp>
      <p:pic>
        <p:nvPicPr>
          <p:cNvPr id="5" name="Picture 4">
            <a:extLst>
              <a:ext uri="{FF2B5EF4-FFF2-40B4-BE49-F238E27FC236}">
                <a16:creationId xmlns:a16="http://schemas.microsoft.com/office/drawing/2014/main" id="{34DF19A5-C36D-9353-2A4D-D9AECEAEACD3}"/>
              </a:ext>
            </a:extLst>
          </p:cNvPr>
          <p:cNvPicPr>
            <a:picLocks noChangeAspect="1"/>
          </p:cNvPicPr>
          <p:nvPr/>
        </p:nvPicPr>
        <p:blipFill>
          <a:blip r:embed="rId2"/>
          <a:stretch>
            <a:fillRect/>
          </a:stretch>
        </p:blipFill>
        <p:spPr>
          <a:xfrm>
            <a:off x="1776761" y="897208"/>
            <a:ext cx="5166732" cy="4001894"/>
          </a:xfrm>
          <a:prstGeom prst="rect">
            <a:avLst/>
          </a:prstGeom>
        </p:spPr>
      </p:pic>
    </p:spTree>
    <p:extLst>
      <p:ext uri="{BB962C8B-B14F-4D97-AF65-F5344CB8AC3E}">
        <p14:creationId xmlns:p14="http://schemas.microsoft.com/office/powerpoint/2010/main" val="27103743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CE27F-63E8-C3DC-2D65-BBD82D4249EE}"/>
              </a:ext>
            </a:extLst>
          </p:cNvPr>
          <p:cNvSpPr>
            <a:spLocks noGrp="1"/>
          </p:cNvSpPr>
          <p:nvPr>
            <p:ph type="title"/>
          </p:nvPr>
        </p:nvSpPr>
        <p:spPr/>
        <p:txBody>
          <a:bodyPr>
            <a:normAutofit fontScale="90000"/>
          </a:bodyPr>
          <a:lstStyle/>
          <a:p>
            <a:pPr algn="ctr"/>
            <a:r>
              <a:rPr lang="en-IN" dirty="0"/>
              <a:t>Methodology</a:t>
            </a:r>
          </a:p>
        </p:txBody>
      </p:sp>
      <p:sp>
        <p:nvSpPr>
          <p:cNvPr id="4" name="Rectangle 1">
            <a:extLst>
              <a:ext uri="{FF2B5EF4-FFF2-40B4-BE49-F238E27FC236}">
                <a16:creationId xmlns:a16="http://schemas.microsoft.com/office/drawing/2014/main" id="{0F3D2AE5-B934-0874-2EF6-291AAC79D2C9}"/>
              </a:ext>
            </a:extLst>
          </p:cNvPr>
          <p:cNvSpPr>
            <a:spLocks noGrp="1" noChangeArrowheads="1"/>
          </p:cNvSpPr>
          <p:nvPr>
            <p:ph type="body" idx="1"/>
          </p:nvPr>
        </p:nvSpPr>
        <p:spPr bwMode="auto">
          <a:xfrm>
            <a:off x="198688" y="1114271"/>
            <a:ext cx="8832867" cy="35702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Steps or Approach Followed</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4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AutoNum type="arabicPeriod"/>
              <a:tabLst/>
            </a:pPr>
            <a:r>
              <a:rPr kumimoji="0" lang="en-US" altLang="en-US" sz="14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Requirement Analysis</a:t>
            </a:r>
            <a:r>
              <a:rPr kumimoji="0" lang="en-US" altLang="en-US" sz="14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Identified core functionalities: playing YouTube videos, setting alarms, timers, and shutting down the system.</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Defined the scope for voice-based commands and backend integration.</a:t>
            </a:r>
          </a:p>
          <a:p>
            <a:pPr marL="0" marR="0" lvl="0" indent="0" algn="just" defTabSz="914400" rtl="0" eaLnBrk="0" fontAlgn="base" latinLnBrk="0" hangingPunct="0">
              <a:lnSpc>
                <a:spcPct val="100000"/>
              </a:lnSpc>
              <a:spcBef>
                <a:spcPct val="0"/>
              </a:spcBef>
              <a:spcAft>
                <a:spcPct val="0"/>
              </a:spcAft>
              <a:buClrTx/>
              <a:buSzTx/>
              <a:buFontTx/>
              <a:buAutoNum type="arabicPeriod" startAt="2"/>
              <a:tabLst/>
            </a:pPr>
            <a:r>
              <a:rPr kumimoji="0" lang="en-US" altLang="en-US" sz="14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Frontend Development</a:t>
            </a:r>
            <a:r>
              <a:rPr kumimoji="0" lang="en-US" altLang="en-US" sz="14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Designed a simple and responsive interface using HTML, CSS, and JavaScript.</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Integrated voice recognition using the </a:t>
            </a:r>
            <a:r>
              <a:rPr kumimoji="0" lang="en-US" altLang="en-US" b="0" i="0" u="none" strike="noStrike" cap="none" normalizeH="0" baseline="0" dirty="0" err="1">
                <a:ln>
                  <a:noFill/>
                </a:ln>
                <a:solidFill>
                  <a:schemeClr val="bg2">
                    <a:lumMod val="50000"/>
                  </a:schemeClr>
                </a:solidFill>
                <a:effectLst/>
                <a:latin typeface="Times New Roman" panose="02020603050405020304" pitchFamily="18" charset="0"/>
                <a:cs typeface="Times New Roman" panose="02020603050405020304" pitchFamily="18" charset="0"/>
              </a:rPr>
              <a:t>webkitSpeechRecognition</a:t>
            </a: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API.</a:t>
            </a:r>
          </a:p>
          <a:p>
            <a:pPr marL="0" marR="0" lvl="0" indent="0" algn="just" defTabSz="914400" rtl="0" eaLnBrk="0" fontAlgn="base" latinLnBrk="0" hangingPunct="0">
              <a:lnSpc>
                <a:spcPct val="100000"/>
              </a:lnSpc>
              <a:spcBef>
                <a:spcPct val="0"/>
              </a:spcBef>
              <a:spcAft>
                <a:spcPct val="0"/>
              </a:spcAft>
              <a:buClrTx/>
              <a:buSzTx/>
              <a:buFontTx/>
              <a:buAutoNum type="arabicPeriod" startAt="3"/>
              <a:tabLst/>
            </a:pPr>
            <a:r>
              <a:rPr kumimoji="0" lang="en-US" altLang="en-US" sz="14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Backend Development</a:t>
            </a:r>
            <a:r>
              <a:rPr kumimoji="0" lang="en-US" altLang="en-US" sz="14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Built a Flask-based backend to process voice commands.</a:t>
            </a:r>
          </a:p>
          <a:p>
            <a:pPr marL="0" marR="0" lvl="0" indent="0" algn="just" defTabSz="914400" rtl="0" eaLnBrk="0" fontAlgn="base" latinLnBrk="0" hangingPunct="0">
              <a:lnSpc>
                <a:spcPct val="100000"/>
              </a:lnSpc>
              <a:spcBef>
                <a:spcPct val="0"/>
              </a:spcBef>
              <a:spcAft>
                <a:spcPct val="0"/>
              </a:spcAft>
              <a:buClrTx/>
              <a:buSzTx/>
              <a:buFontTx/>
              <a:buAutoNum type="arabicPeriod" startAt="4"/>
              <a:tabLst/>
            </a:pPr>
            <a:r>
              <a:rPr kumimoji="0" lang="en-US" altLang="en-US" sz="14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Core Functionality Implementation</a:t>
            </a:r>
            <a:r>
              <a:rPr kumimoji="0" lang="en-US" altLang="en-US" sz="14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Integrated Python libraries for specific operations.</a:t>
            </a:r>
          </a:p>
          <a:p>
            <a:pPr marL="0" marR="0" lvl="0" indent="0" algn="just" defTabSz="914400" rtl="0" eaLnBrk="0" fontAlgn="base" latinLnBrk="0" hangingPunct="0">
              <a:lnSpc>
                <a:spcPct val="100000"/>
              </a:lnSpc>
              <a:spcBef>
                <a:spcPct val="0"/>
              </a:spcBef>
              <a:spcAft>
                <a:spcPct val="0"/>
              </a:spcAft>
              <a:buClrTx/>
              <a:buSzTx/>
              <a:buFontTx/>
              <a:buAutoNum type="arabicPeriod" startAt="5"/>
              <a:tabLst/>
            </a:pPr>
            <a:r>
              <a:rPr kumimoji="0" lang="en-US" altLang="en-US" sz="14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Testing and Debugging</a:t>
            </a:r>
            <a:r>
              <a:rPr kumimoji="0" lang="en-US" altLang="en-US" sz="14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Ensured the assistant could recognize commands accurately.</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Validated seamless communication between the front end and backend.</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410431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BD4B86AA-D97B-9F46-C548-50955B461C6A}"/>
              </a:ext>
            </a:extLst>
          </p:cNvPr>
          <p:cNvSpPr>
            <a:spLocks noGrp="1" noChangeArrowheads="1"/>
          </p:cNvSpPr>
          <p:nvPr>
            <p:ph type="body" idx="1"/>
          </p:nvPr>
        </p:nvSpPr>
        <p:spPr bwMode="auto">
          <a:xfrm>
            <a:off x="198140" y="631430"/>
            <a:ext cx="7346883"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Tools and Technologies Used</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4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AutoNum type="arabicPeriod"/>
              <a:tabLst/>
            </a:pPr>
            <a:r>
              <a:rPr kumimoji="0" lang="en-US" altLang="en-US" sz="16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Frontend Tools</a:t>
            </a:r>
            <a:r>
              <a:rPr kumimoji="0" lang="en-US" altLang="en-US" sz="16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HTML/CSS</a:t>
            </a: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For creating a responsive and visually appealing interface.</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JavaScript</a:t>
            </a: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For real-time voice recognition and interaction.</a:t>
            </a:r>
          </a:p>
          <a:p>
            <a:pPr marL="457200" marR="0" lvl="1" indent="0" algn="just" defTabSz="914400" rtl="0" eaLnBrk="0" fontAlgn="base" latinLnBrk="0" hangingPunct="0">
              <a:lnSpc>
                <a:spcPct val="100000"/>
              </a:lnSpc>
              <a:spcBef>
                <a:spcPct val="0"/>
              </a:spcBef>
              <a:spcAft>
                <a:spcPct val="0"/>
              </a:spcAft>
              <a:buClrTx/>
              <a:buSzTx/>
              <a:buNone/>
              <a:tabLst/>
            </a:pPr>
            <a:endPar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AutoNum type="arabicPeriod" startAt="2"/>
              <a:tabLst/>
            </a:pPr>
            <a:r>
              <a:rPr kumimoji="0" lang="en-US" altLang="en-US" sz="16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Backend Tools</a:t>
            </a:r>
            <a:r>
              <a:rPr kumimoji="0" lang="en-US" altLang="en-US" sz="16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Flask Framework</a:t>
            </a: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For building and managing web application</a:t>
            </a:r>
          </a:p>
          <a:p>
            <a:pPr marL="457200" marR="0" lvl="1" indent="0" algn="just" defTabSz="914400" rtl="0" eaLnBrk="0" fontAlgn="base" latinLnBrk="0" hangingPunct="0">
              <a:lnSpc>
                <a:spcPct val="100000"/>
              </a:lnSpc>
              <a:spcBef>
                <a:spcPct val="0"/>
              </a:spcBef>
              <a:spcAft>
                <a:spcPct val="0"/>
              </a:spcAft>
              <a:buClrTx/>
              <a:buSzTx/>
              <a:buNone/>
              <a:tabLst/>
            </a:pPr>
            <a:endPar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AutoNum type="arabicPeriod" startAt="3"/>
              <a:tabLst/>
            </a:pPr>
            <a:r>
              <a:rPr kumimoji="0" lang="en-US" altLang="en-US" sz="1600"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Technologies and Libraries</a:t>
            </a:r>
            <a:r>
              <a:rPr kumimoji="0" lang="en-US" altLang="en-US" sz="16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Voice Recognition</a:t>
            </a: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chemeClr val="bg2">
                    <a:lumMod val="50000"/>
                  </a:schemeClr>
                </a:solidFill>
                <a:effectLst/>
                <a:latin typeface="Times New Roman" panose="02020603050405020304" pitchFamily="18" charset="0"/>
                <a:cs typeface="Times New Roman" panose="02020603050405020304" pitchFamily="18" charset="0"/>
              </a:rPr>
              <a:t>webkitSpeechRecognition</a:t>
            </a: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for detecting wake words and commands.</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Text-to-Speech</a:t>
            </a: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pyttsx3 for audio feedback.</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YouTube Integration</a:t>
            </a: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a:t>
            </a:r>
            <a:r>
              <a:rPr kumimoji="0" lang="en-US" altLang="en-US" b="0" i="0" u="none" strike="noStrike" cap="none" normalizeH="0" baseline="0" dirty="0" err="1">
                <a:ln>
                  <a:noFill/>
                </a:ln>
                <a:solidFill>
                  <a:schemeClr val="bg2">
                    <a:lumMod val="50000"/>
                  </a:schemeClr>
                </a:solidFill>
                <a:effectLst/>
                <a:latin typeface="Times New Roman" panose="02020603050405020304" pitchFamily="18" charset="0"/>
                <a:cs typeface="Times New Roman" panose="02020603050405020304" pitchFamily="18" charset="0"/>
              </a:rPr>
              <a:t>pywhatkit</a:t>
            </a: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for playing songs and videos.</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Timers and Alarms</a:t>
            </a: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datetime, plyer, and </a:t>
            </a:r>
            <a:r>
              <a:rPr kumimoji="0" lang="en-US" altLang="en-US" b="0" i="0" u="none" strike="noStrike" cap="none" normalizeH="0" baseline="0" dirty="0" err="1">
                <a:ln>
                  <a:noFill/>
                </a:ln>
                <a:solidFill>
                  <a:schemeClr val="bg2">
                    <a:lumMod val="50000"/>
                  </a:schemeClr>
                </a:solidFill>
                <a:effectLst/>
                <a:latin typeface="Times New Roman" panose="02020603050405020304" pitchFamily="18" charset="0"/>
                <a:cs typeface="Times New Roman" panose="02020603050405020304" pitchFamily="18" charset="0"/>
              </a:rPr>
              <a:t>winsound</a:t>
            </a: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for time-based notifications.</a:t>
            </a:r>
          </a:p>
          <a:p>
            <a:pPr marL="742950" marR="0" lvl="1"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Concurrency</a:t>
            </a:r>
            <a:r>
              <a:rPr kumimoji="0" lang="en-US" altLang="en-US"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rPr>
              <a:t>: Python threading for non-blocking operations.</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bg2">
                  <a:lumMod val="50000"/>
                </a:schemeClr>
              </a:solidFill>
              <a:effectLst/>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1AA0AB99-FCBE-47FB-A70D-2980278F7823}"/>
              </a:ext>
            </a:extLst>
          </p:cNvPr>
          <p:cNvPicPr>
            <a:picLocks noChangeAspect="1"/>
          </p:cNvPicPr>
          <p:nvPr/>
        </p:nvPicPr>
        <p:blipFill>
          <a:blip r:embed="rId2"/>
          <a:stretch>
            <a:fillRect/>
          </a:stretch>
        </p:blipFill>
        <p:spPr>
          <a:xfrm>
            <a:off x="6341188" y="252760"/>
            <a:ext cx="2570433" cy="2563851"/>
          </a:xfrm>
          <a:prstGeom prst="rect">
            <a:avLst/>
          </a:prstGeom>
          <a:ln>
            <a:noFill/>
          </a:ln>
          <a:effectLst>
            <a:softEdge rad="112500"/>
          </a:effectLst>
        </p:spPr>
      </p:pic>
    </p:spTree>
    <p:extLst>
      <p:ext uri="{BB962C8B-B14F-4D97-AF65-F5344CB8AC3E}">
        <p14:creationId xmlns:p14="http://schemas.microsoft.com/office/powerpoint/2010/main" val="22912650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B2FF2-E837-C5E1-EE93-7C07F68B7823}"/>
              </a:ext>
            </a:extLst>
          </p:cNvPr>
          <p:cNvSpPr>
            <a:spLocks noGrp="1"/>
          </p:cNvSpPr>
          <p:nvPr>
            <p:ph type="title"/>
          </p:nvPr>
        </p:nvSpPr>
        <p:spPr/>
        <p:txBody>
          <a:bodyPr>
            <a:normAutofit fontScale="90000"/>
          </a:bodyPr>
          <a:lstStyle/>
          <a:p>
            <a:r>
              <a:rPr lang="en-IN" dirty="0"/>
              <a:t>Implementation</a:t>
            </a:r>
          </a:p>
        </p:txBody>
      </p:sp>
      <p:sp>
        <p:nvSpPr>
          <p:cNvPr id="3" name="Text Placeholder 2">
            <a:extLst>
              <a:ext uri="{FF2B5EF4-FFF2-40B4-BE49-F238E27FC236}">
                <a16:creationId xmlns:a16="http://schemas.microsoft.com/office/drawing/2014/main" id="{75830529-8658-77B8-9076-96B92F199AE5}"/>
              </a:ext>
            </a:extLst>
          </p:cNvPr>
          <p:cNvSpPr>
            <a:spLocks noGrp="1"/>
          </p:cNvSpPr>
          <p:nvPr>
            <p:ph type="body" idx="1"/>
          </p:nvPr>
        </p:nvSpPr>
        <p:spPr>
          <a:xfrm>
            <a:off x="311700" y="1017800"/>
            <a:ext cx="8520600" cy="3822424"/>
          </a:xfrm>
        </p:spPr>
        <p:txBody>
          <a:bodyPr>
            <a:normAutofit fontScale="92500" lnSpcReduction="20000"/>
          </a:bodyPr>
          <a:lstStyle/>
          <a:p>
            <a:pPr marL="114300" indent="0">
              <a:buNone/>
            </a:pPr>
            <a:r>
              <a:rPr lang="en-IN" b="1" dirty="0">
                <a:latin typeface="Times New Roman" panose="02020603050405020304" pitchFamily="18" charset="0"/>
                <a:cs typeface="Times New Roman" panose="02020603050405020304" pitchFamily="18" charset="0"/>
              </a:rPr>
              <a:t>Pseudocode</a:t>
            </a:r>
          </a:p>
          <a:p>
            <a:pPr marL="114300" indent="0">
              <a:buNone/>
            </a:pPr>
            <a:endParaRPr lang="en-IN" b="1" dirty="0">
              <a:latin typeface="Times New Roman" panose="02020603050405020304" pitchFamily="18" charset="0"/>
              <a:cs typeface="Times New Roman" panose="02020603050405020304" pitchFamily="18" charset="0"/>
            </a:endParaRPr>
          </a:p>
          <a:p>
            <a:pPr marL="114300" indent="0">
              <a:buNone/>
            </a:pPr>
            <a:r>
              <a:rPr lang="en-US" b="1" dirty="0">
                <a:latin typeface="Times New Roman" panose="02020603050405020304" pitchFamily="18" charset="0"/>
                <a:cs typeface="Times New Roman" panose="02020603050405020304" pitchFamily="18" charset="0"/>
              </a:rPr>
              <a:t># Import required libraries</a:t>
            </a:r>
          </a:p>
          <a:p>
            <a:pPr marL="114300" indent="0">
              <a:buNone/>
            </a:pPr>
            <a:r>
              <a:rPr lang="en-US" dirty="0">
                <a:latin typeface="Times New Roman" panose="02020603050405020304" pitchFamily="18" charset="0"/>
                <a:cs typeface="Times New Roman" panose="02020603050405020304" pitchFamily="18" charset="0"/>
              </a:rPr>
              <a:t> Import Flask, JSON, threading, time, notification, re, datetime, etc.</a:t>
            </a:r>
          </a:p>
          <a:p>
            <a:pPr marL="114300" indent="0">
              <a:buNone/>
            </a:pPr>
            <a:endParaRPr lang="en-US" b="1" dirty="0">
              <a:latin typeface="Times New Roman" panose="02020603050405020304" pitchFamily="18" charset="0"/>
              <a:cs typeface="Times New Roman" panose="02020603050405020304" pitchFamily="18" charset="0"/>
            </a:endParaRPr>
          </a:p>
          <a:p>
            <a:pPr marL="114300" indent="0">
              <a:buNone/>
            </a:pPr>
            <a:r>
              <a:rPr lang="en-IN" sz="1900" b="1" dirty="0">
                <a:latin typeface="Times New Roman" panose="02020603050405020304" pitchFamily="18" charset="0"/>
                <a:cs typeface="Times New Roman" panose="02020603050405020304" pitchFamily="18" charset="0"/>
              </a:rPr>
              <a:t># Route: Process Commands</a:t>
            </a:r>
          </a:p>
          <a:p>
            <a:pPr marL="114300" indent="0">
              <a:buNone/>
            </a:pPr>
            <a:r>
              <a:rPr lang="en-IN" sz="1900" dirty="0">
                <a:latin typeface="Times New Roman" panose="02020603050405020304" pitchFamily="18" charset="0"/>
                <a:cs typeface="Times New Roman" panose="02020603050405020304" pitchFamily="18" charset="0"/>
              </a:rPr>
              <a:t>Define `</a:t>
            </a:r>
            <a:r>
              <a:rPr lang="en-IN" sz="1900" dirty="0" err="1">
                <a:latin typeface="Times New Roman" panose="02020603050405020304" pitchFamily="18" charset="0"/>
                <a:cs typeface="Times New Roman" panose="02020603050405020304" pitchFamily="18" charset="0"/>
              </a:rPr>
              <a:t>process_command</a:t>
            </a:r>
            <a:r>
              <a:rPr lang="en-IN" sz="1900" dirty="0">
                <a:latin typeface="Times New Roman" panose="02020603050405020304" pitchFamily="18" charset="0"/>
                <a:cs typeface="Times New Roman" panose="02020603050405020304" pitchFamily="18" charset="0"/>
              </a:rPr>
              <a:t>()`:   </a:t>
            </a:r>
          </a:p>
          <a:p>
            <a:pPr marL="114300" indent="0">
              <a:buNone/>
            </a:pPr>
            <a:r>
              <a:rPr lang="en-IN" sz="1900" dirty="0">
                <a:latin typeface="Times New Roman" panose="02020603050405020304" pitchFamily="18" charset="0"/>
                <a:cs typeface="Times New Roman" panose="02020603050405020304" pitchFamily="18" charset="0"/>
              </a:rPr>
              <a:t>       Parse command from request    </a:t>
            </a:r>
          </a:p>
          <a:p>
            <a:pPr marL="114300" indent="0">
              <a:buNone/>
            </a:pPr>
            <a:r>
              <a:rPr lang="en-IN" sz="1900" dirty="0">
                <a:latin typeface="Times New Roman" panose="02020603050405020304" pitchFamily="18" charset="0"/>
                <a:cs typeface="Times New Roman" panose="02020603050405020304" pitchFamily="18" charset="0"/>
              </a:rPr>
              <a:t>       Handle commands like:       </a:t>
            </a:r>
          </a:p>
          <a:p>
            <a:pPr marL="114300" indent="0">
              <a:buNone/>
            </a:pPr>
            <a:r>
              <a:rPr lang="en-IN" sz="1900" dirty="0">
                <a:latin typeface="Times New Roman" panose="02020603050405020304" pitchFamily="18" charset="0"/>
                <a:cs typeface="Times New Roman" panose="02020603050405020304" pitchFamily="18" charset="0"/>
              </a:rPr>
              <a:t>                - "Play song/video": Play on YouTube      </a:t>
            </a:r>
          </a:p>
          <a:p>
            <a:pPr marL="114300" indent="0">
              <a:buNone/>
            </a:pPr>
            <a:r>
              <a:rPr lang="en-IN" sz="1900" dirty="0">
                <a:latin typeface="Times New Roman" panose="02020603050405020304" pitchFamily="18" charset="0"/>
                <a:cs typeface="Times New Roman" panose="02020603050405020304" pitchFamily="18" charset="0"/>
              </a:rPr>
              <a:t>                - "Set alarm": Start alarm thread      </a:t>
            </a:r>
          </a:p>
          <a:p>
            <a:pPr marL="114300" indent="0">
              <a:buNone/>
            </a:pPr>
            <a:r>
              <a:rPr lang="en-IN" sz="1900" dirty="0">
                <a:latin typeface="Times New Roman" panose="02020603050405020304" pitchFamily="18" charset="0"/>
                <a:cs typeface="Times New Roman" panose="02020603050405020304" pitchFamily="18" charset="0"/>
              </a:rPr>
              <a:t>                - "Set timer": Start timer thread       </a:t>
            </a:r>
          </a:p>
          <a:p>
            <a:pPr marL="114300" indent="0">
              <a:buNone/>
            </a:pPr>
            <a:r>
              <a:rPr lang="en-IN" sz="1900" dirty="0">
                <a:latin typeface="Times New Roman" panose="02020603050405020304" pitchFamily="18" charset="0"/>
                <a:cs typeface="Times New Roman" panose="02020603050405020304" pitchFamily="18" charset="0"/>
              </a:rPr>
              <a:t>                - "Shut down": Shutdown laptop       </a:t>
            </a:r>
          </a:p>
          <a:p>
            <a:pPr marL="114300" indent="0">
              <a:buNone/>
            </a:pPr>
            <a:r>
              <a:rPr lang="en-IN" sz="1900" dirty="0">
                <a:latin typeface="Times New Roman" panose="02020603050405020304" pitchFamily="18" charset="0"/>
                <a:cs typeface="Times New Roman" panose="02020603050405020304" pitchFamily="18" charset="0"/>
              </a:rPr>
              <a:t>                - "Exit": Respond with goodbye</a:t>
            </a:r>
          </a:p>
        </p:txBody>
      </p:sp>
    </p:spTree>
    <p:extLst>
      <p:ext uri="{BB962C8B-B14F-4D97-AF65-F5344CB8AC3E}">
        <p14:creationId xmlns:p14="http://schemas.microsoft.com/office/powerpoint/2010/main" val="2997679100"/>
      </p:ext>
    </p:extLst>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252</TotalTime>
  <Words>1354</Words>
  <Application>Microsoft Office PowerPoint</Application>
  <PresentationFormat>On-screen Show (16:9)</PresentationFormat>
  <Paragraphs>175</Paragraphs>
  <Slides>21</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Roboto</vt:lpstr>
      <vt:lpstr>Wingdings</vt:lpstr>
      <vt:lpstr>Times New Roman</vt:lpstr>
      <vt:lpstr>Courier New</vt:lpstr>
      <vt:lpstr>Geometric</vt:lpstr>
      <vt:lpstr> “Veera – Voice Assistant”                                    </vt:lpstr>
      <vt:lpstr> Veera - Voice Assistant</vt:lpstr>
      <vt:lpstr>Problem Definition</vt:lpstr>
      <vt:lpstr>Scope of the Project</vt:lpstr>
      <vt:lpstr>Project Design</vt:lpstr>
      <vt:lpstr>Block Diagram</vt:lpstr>
      <vt:lpstr>Methodology</vt:lpstr>
      <vt:lpstr>PowerPoint Presentation</vt:lpstr>
      <vt:lpstr>Implementation</vt:lpstr>
      <vt:lpstr>PowerPoint Presentation</vt:lpstr>
      <vt:lpstr>Result</vt:lpstr>
      <vt:lpstr>PowerPoint Presentation</vt:lpstr>
      <vt:lpstr>PowerPoint Presentation</vt:lpstr>
      <vt:lpstr>PowerPoint Presentation</vt:lpstr>
      <vt:lpstr>PowerPoint Presentation</vt:lpstr>
      <vt:lpstr>PowerPoint Presentation</vt:lpstr>
      <vt:lpstr>Challenges Faced</vt:lpstr>
      <vt:lpstr>Future Work</vt:lpstr>
      <vt:lpstr>Conclusion</vt:lpstr>
      <vt:lpstr>GitHub Link</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 Project - Synopsis on                                     “            “</dc:title>
  <dc:creator>vaishnavi cv</dc:creator>
  <cp:lastModifiedBy>vaishnavi cv</cp:lastModifiedBy>
  <cp:revision>12</cp:revision>
  <dcterms:modified xsi:type="dcterms:W3CDTF">2024-12-14T02:15:02Z</dcterms:modified>
</cp:coreProperties>
</file>